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5"/>
  </p:notesMasterIdLst>
  <p:sldIdLst>
    <p:sldId id="256" r:id="rId2"/>
    <p:sldId id="258" r:id="rId3"/>
    <p:sldId id="304" r:id="rId4"/>
    <p:sldId id="260" r:id="rId5"/>
    <p:sldId id="261" r:id="rId6"/>
    <p:sldId id="280" r:id="rId7"/>
    <p:sldId id="279" r:id="rId8"/>
    <p:sldId id="268" r:id="rId9"/>
    <p:sldId id="269" r:id="rId10"/>
    <p:sldId id="318" r:id="rId11"/>
    <p:sldId id="281" r:id="rId12"/>
    <p:sldId id="323" r:id="rId13"/>
    <p:sldId id="324" r:id="rId14"/>
    <p:sldId id="326" r:id="rId15"/>
    <p:sldId id="259" r:id="rId16"/>
    <p:sldId id="303" r:id="rId17"/>
    <p:sldId id="301" r:id="rId18"/>
    <p:sldId id="266" r:id="rId19"/>
    <p:sldId id="302" r:id="rId20"/>
    <p:sldId id="305" r:id="rId21"/>
    <p:sldId id="306" r:id="rId22"/>
    <p:sldId id="307" r:id="rId23"/>
    <p:sldId id="308" r:id="rId24"/>
    <p:sldId id="309" r:id="rId25"/>
    <p:sldId id="327" r:id="rId26"/>
    <p:sldId id="275" r:id="rId27"/>
    <p:sldId id="310" r:id="rId28"/>
    <p:sldId id="311" r:id="rId29"/>
    <p:sldId id="312" r:id="rId30"/>
    <p:sldId id="267" r:id="rId31"/>
    <p:sldId id="314" r:id="rId32"/>
    <p:sldId id="315" r:id="rId33"/>
    <p:sldId id="316" r:id="rId34"/>
    <p:sldId id="319" r:id="rId35"/>
    <p:sldId id="320" r:id="rId36"/>
    <p:sldId id="321" r:id="rId37"/>
    <p:sldId id="322" r:id="rId38"/>
    <p:sldId id="328" r:id="rId39"/>
    <p:sldId id="329" r:id="rId40"/>
    <p:sldId id="330" r:id="rId41"/>
    <p:sldId id="333" r:id="rId42"/>
    <p:sldId id="331" r:id="rId43"/>
    <p:sldId id="332" r:id="rId44"/>
  </p:sldIdLst>
  <p:sldSz cx="9144000" cy="5143500" type="screen16x9"/>
  <p:notesSz cx="6858000" cy="9144000"/>
  <p:embeddedFontLst>
    <p:embeddedFont>
      <p:font typeface="Fira Sans Extra Condensed Medium" panose="02010600030101010101" charset="0"/>
      <p:regular r:id="rId46"/>
      <p:bold r:id="rId47"/>
      <p:italic r:id="rId48"/>
      <p:boldItalic r:id="rId49"/>
    </p:embeddedFont>
    <p:embeddedFont>
      <p:font typeface="Hind Vadodara Light" panose="02000000000000000000" pitchFamily="2" charset="0"/>
      <p:regular r:id="rId50"/>
      <p:bold r:id="rId51"/>
    </p:embeddedFont>
    <p:embeddedFont>
      <p:font typeface="Nunito Light" pitchFamily="2" charset="0"/>
      <p:regular r:id="rId52"/>
      <p:italic r:id="rId53"/>
    </p:embeddedFont>
    <p:embeddedFont>
      <p:font typeface="Raleway" pitchFamily="2" charset="0"/>
      <p:regular r:id="rId54"/>
      <p:bold r:id="rId55"/>
      <p:italic r:id="rId56"/>
      <p:boldItalic r:id="rId57"/>
    </p:embeddedFont>
    <p:embeddedFont>
      <p:font typeface="Roboto Condensed Light" panose="02000000000000000000" pitchFamily="2" charset="0"/>
      <p:regular r:id="rId58"/>
      <p:italic r:id="rId59"/>
    </p:embeddedFont>
    <p:embeddedFont>
      <p:font typeface="Teko Light" panose="02010600030101010101" charset="0"/>
      <p:regular r:id="rId60"/>
      <p:bold r:id="rId61"/>
    </p:embeddedFont>
    <p:embeddedFont>
      <p:font typeface="等线" panose="02010600030101010101" pitchFamily="2" charset="-122"/>
      <p:regular r:id="rId62"/>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65F382-B515-4289-9F03-AF5FEB9FB9D0}">
  <a:tblStyle styleId="{0565F382-B515-4289-9F03-AF5FEB9FB9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422" y="62"/>
      </p:cViewPr>
      <p:guideLst>
        <p:guide pos="2880"/>
        <p:guide orient="horz" pos="2846"/>
      </p:guideLst>
    </p:cSldViewPr>
  </p:slideViewPr>
  <p:notesTextViewPr>
    <p:cViewPr>
      <p:scale>
        <a:sx n="1" d="1"/>
        <a:sy n="1" d="1"/>
      </p:scale>
      <p:origin x="0" y="0"/>
    </p:cViewPr>
  </p:notesTextViewPr>
  <p:sorterViewPr>
    <p:cViewPr>
      <p:scale>
        <a:sx n="100" d="100"/>
        <a:sy n="100" d="100"/>
      </p:scale>
      <p:origin x="0" y="-4039"/>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182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6320de4b7d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6320de4b7d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74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1598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320de4b7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320de4b7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320de4b7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320de4b7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4773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1932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571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3046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8780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0c12e5f0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0c12e5f0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058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63e8071fd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63e8071fd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20de4b7d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20de4b7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20de4b7d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20de4b7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333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0c12e5f0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0c12e5f0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306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0c12e5f0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0c12e5f0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394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63e8071fd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63e8071fd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0831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0c12e5f0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0c12e5f0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6926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0c12e5f0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0c12e5f0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7269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0c12e5f0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0c12e5f0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80065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63e8071fd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63e8071fd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0790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320de4b7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320de4b7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6937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320de4b7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320de4b7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7761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320de4b7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320de4b7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4273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6320de4b7d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6320de4b7d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6409c117da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6409c117da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3e8071fd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3e8071fd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007825" y="1945343"/>
            <a:ext cx="4535700" cy="82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3" name="Google Shape;13;p3"/>
          <p:cNvSpPr txBox="1">
            <a:spLocks noGrp="1"/>
          </p:cNvSpPr>
          <p:nvPr>
            <p:ph type="subTitle" idx="1"/>
          </p:nvPr>
        </p:nvSpPr>
        <p:spPr>
          <a:xfrm>
            <a:off x="5621050" y="2620363"/>
            <a:ext cx="292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595072" y="2093275"/>
            <a:ext cx="1053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2"/>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1" name="Google Shape;41;p12"/>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12"/>
          <p:cNvSpPr txBox="1">
            <a:spLocks noGrp="1"/>
          </p:cNvSpPr>
          <p:nvPr>
            <p:ph type="title" idx="2" hasCustomPrompt="1"/>
          </p:nvPr>
        </p:nvSpPr>
        <p:spPr>
          <a:xfrm>
            <a:off x="1760724" y="1238601"/>
            <a:ext cx="529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4" name="Google Shape;44;p12"/>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2"/>
          <p:cNvSpPr txBox="1">
            <a:spLocks noGrp="1"/>
          </p:cNvSpPr>
          <p:nvPr>
            <p:ph type="title" idx="5" hasCustomPrompt="1"/>
          </p:nvPr>
        </p:nvSpPr>
        <p:spPr>
          <a:xfrm>
            <a:off x="4098299" y="1238612"/>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6"/>
          </p:nvPr>
        </p:nvSpPr>
        <p:spPr>
          <a:xfrm flipH="1">
            <a:off x="5792712" y="1742097"/>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47" name="Google Shape;47;p12"/>
          <p:cNvSpPr txBox="1">
            <a:spLocks noGrp="1"/>
          </p:cNvSpPr>
          <p:nvPr>
            <p:ph type="subTitle" idx="7"/>
          </p:nvPr>
        </p:nvSpPr>
        <p:spPr>
          <a:xfrm flipH="1">
            <a:off x="5724613" y="2243940"/>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8" name="Google Shape;48;p12"/>
          <p:cNvSpPr txBox="1">
            <a:spLocks noGrp="1"/>
          </p:cNvSpPr>
          <p:nvPr>
            <p:ph type="title" idx="8" hasCustomPrompt="1"/>
          </p:nvPr>
        </p:nvSpPr>
        <p:spPr>
          <a:xfrm>
            <a:off x="6492612" y="1239070"/>
            <a:ext cx="1053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a:spLocks noGrp="1"/>
          </p:cNvSpPr>
          <p:nvPr>
            <p:ph type="ctrTitle" idx="9"/>
          </p:nvPr>
        </p:nvSpPr>
        <p:spPr>
          <a:xfrm flipH="1">
            <a:off x="204235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0" name="Google Shape;50;p12"/>
          <p:cNvSpPr txBox="1">
            <a:spLocks noGrp="1"/>
          </p:cNvSpPr>
          <p:nvPr>
            <p:ph type="subTitle" idx="13"/>
          </p:nvPr>
        </p:nvSpPr>
        <p:spPr>
          <a:xfrm flipH="1">
            <a:off x="2042356" y="3918766"/>
            <a:ext cx="2453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1" name="Google Shape;51;p12"/>
          <p:cNvSpPr txBox="1">
            <a:spLocks noGrp="1"/>
          </p:cNvSpPr>
          <p:nvPr>
            <p:ph type="title" idx="14" hasCustomPrompt="1"/>
          </p:nvPr>
        </p:nvSpPr>
        <p:spPr>
          <a:xfrm>
            <a:off x="279520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15"/>
          </p:nvPr>
        </p:nvSpPr>
        <p:spPr>
          <a:xfrm flipH="1">
            <a:off x="457114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3" name="Google Shape;53;p12"/>
          <p:cNvSpPr txBox="1">
            <a:spLocks noGrp="1"/>
          </p:cNvSpPr>
          <p:nvPr>
            <p:ph type="subTitle" idx="16"/>
          </p:nvPr>
        </p:nvSpPr>
        <p:spPr>
          <a:xfrm flipH="1">
            <a:off x="4605346" y="3918766"/>
            <a:ext cx="2384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4" name="Google Shape;54;p12"/>
          <p:cNvSpPr txBox="1">
            <a:spLocks noGrp="1"/>
          </p:cNvSpPr>
          <p:nvPr>
            <p:ph type="title" idx="17" hasCustomPrompt="1"/>
          </p:nvPr>
        </p:nvSpPr>
        <p:spPr>
          <a:xfrm>
            <a:off x="532399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extLst>
      <p:ext uri="{BB962C8B-B14F-4D97-AF65-F5344CB8AC3E}">
        <p14:creationId xmlns:p14="http://schemas.microsoft.com/office/powerpoint/2010/main" val="2525240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864295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ader 4">
  <p:cSld name="Header 4">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0"/>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20"/>
          <p:cNvSpPr txBox="1">
            <a:spLocks noGrp="1"/>
          </p:cNvSpPr>
          <p:nvPr>
            <p:ph type="title" idx="2" hasCustomPrompt="1"/>
          </p:nvPr>
        </p:nvSpPr>
        <p:spPr>
          <a:xfrm flipH="1">
            <a:off x="2133750" y="2079350"/>
            <a:ext cx="20001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4041133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flipH="1">
            <a:off x="2543653"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4" name="Google Shape;84;p16"/>
          <p:cNvSpPr txBox="1">
            <a:spLocks noGrp="1"/>
          </p:cNvSpPr>
          <p:nvPr>
            <p:ph type="subTitle" idx="1"/>
          </p:nvPr>
        </p:nvSpPr>
        <p:spPr>
          <a:xfrm flipH="1">
            <a:off x="2266603"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5" name="Google Shape;85;p16"/>
          <p:cNvSpPr txBox="1">
            <a:spLocks noGrp="1"/>
          </p:cNvSpPr>
          <p:nvPr>
            <p:ph type="ctrTitle" idx="2"/>
          </p:nvPr>
        </p:nvSpPr>
        <p:spPr>
          <a:xfrm flipH="1">
            <a:off x="2543653"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6" name="Google Shape;86;p16"/>
          <p:cNvSpPr txBox="1">
            <a:spLocks noGrp="1"/>
          </p:cNvSpPr>
          <p:nvPr>
            <p:ph type="subTitle" idx="3"/>
          </p:nvPr>
        </p:nvSpPr>
        <p:spPr>
          <a:xfrm flipH="1">
            <a:off x="2266608" y="3958300"/>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7" name="Google Shape;87;p16"/>
          <p:cNvSpPr txBox="1">
            <a:spLocks noGrp="1"/>
          </p:cNvSpPr>
          <p:nvPr>
            <p:ph type="ctrTitle" idx="4"/>
          </p:nvPr>
        </p:nvSpPr>
        <p:spPr>
          <a:xfrm flipH="1">
            <a:off x="2543653" y="241034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8" name="Google Shape;88;p16"/>
          <p:cNvSpPr txBox="1">
            <a:spLocks noGrp="1"/>
          </p:cNvSpPr>
          <p:nvPr>
            <p:ph type="subTitle" idx="5"/>
          </p:nvPr>
        </p:nvSpPr>
        <p:spPr>
          <a:xfrm flipH="1">
            <a:off x="2266608" y="279217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9" name="Google Shape;89;p16"/>
          <p:cNvSpPr txBox="1">
            <a:spLocks noGrp="1"/>
          </p:cNvSpPr>
          <p:nvPr>
            <p:ph type="ctrTitle" idx="6"/>
          </p:nvPr>
        </p:nvSpPr>
        <p:spPr>
          <a:xfrm flipH="1">
            <a:off x="5039747" y="2410346"/>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0" name="Google Shape;90;p16"/>
          <p:cNvSpPr txBox="1">
            <a:spLocks noGrp="1"/>
          </p:cNvSpPr>
          <p:nvPr>
            <p:ph type="subTitle" idx="7"/>
          </p:nvPr>
        </p:nvSpPr>
        <p:spPr>
          <a:xfrm flipH="1">
            <a:off x="4762697" y="2793356"/>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1" name="Google Shape;91;p16"/>
          <p:cNvSpPr txBox="1">
            <a:spLocks noGrp="1"/>
          </p:cNvSpPr>
          <p:nvPr>
            <p:ph type="ctrTitle" idx="8"/>
          </p:nvPr>
        </p:nvSpPr>
        <p:spPr>
          <a:xfrm flipH="1">
            <a:off x="5039747"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2" name="Google Shape;92;p16"/>
          <p:cNvSpPr txBox="1">
            <a:spLocks noGrp="1"/>
          </p:cNvSpPr>
          <p:nvPr>
            <p:ph type="subTitle" idx="9"/>
          </p:nvPr>
        </p:nvSpPr>
        <p:spPr>
          <a:xfrm flipH="1">
            <a:off x="4762697" y="3958293"/>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3" name="Google Shape;93;p16"/>
          <p:cNvSpPr txBox="1">
            <a:spLocks noGrp="1"/>
          </p:cNvSpPr>
          <p:nvPr>
            <p:ph type="ctrTitle" idx="13"/>
          </p:nvPr>
        </p:nvSpPr>
        <p:spPr>
          <a:xfrm flipH="1">
            <a:off x="5039747"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4" name="Google Shape;94;p16"/>
          <p:cNvSpPr txBox="1">
            <a:spLocks noGrp="1"/>
          </p:cNvSpPr>
          <p:nvPr>
            <p:ph type="subTitle" idx="14"/>
          </p:nvPr>
        </p:nvSpPr>
        <p:spPr>
          <a:xfrm flipH="1">
            <a:off x="4762697"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5" name="Google Shape;95;p16"/>
          <p:cNvSpPr txBox="1">
            <a:spLocks noGrp="1"/>
          </p:cNvSpPr>
          <p:nvPr>
            <p:ph type="title" idx="15"/>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extLst>
      <p:ext uri="{BB962C8B-B14F-4D97-AF65-F5344CB8AC3E}">
        <p14:creationId xmlns:p14="http://schemas.microsoft.com/office/powerpoint/2010/main" val="84417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11">
    <p:bg>
      <p:bgPr>
        <a:solidFill>
          <a:schemeClr val="lt2"/>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12480" y="1297750"/>
            <a:ext cx="3128100" cy="2908800"/>
          </a:xfrm>
          <a:prstGeom prst="rect">
            <a:avLst/>
          </a:prstGeom>
        </p:spPr>
        <p:txBody>
          <a:bodyPr spcFirstLastPara="1" wrap="square" lIns="91425" tIns="91425" rIns="91425" bIns="91425" anchor="b" anchorCtr="0">
            <a:noAutofit/>
          </a:bodyPr>
          <a:lstStyle>
            <a:lvl1pPr marL="457200" lvl="0" indent="-330200">
              <a:lnSpc>
                <a:spcPct val="100000"/>
              </a:lnSpc>
              <a:spcBef>
                <a:spcPts val="0"/>
              </a:spcBef>
              <a:spcAft>
                <a:spcPts val="0"/>
              </a:spcAft>
              <a:buSzPts val="1600"/>
              <a:buFont typeface="Nunito Light"/>
              <a:buChar char="●"/>
              <a:defRPr/>
            </a:lvl1pPr>
            <a:lvl2pPr marL="914400" lvl="1" indent="-330200">
              <a:spcBef>
                <a:spcPts val="160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17" name="Google Shape;17;p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extLst>
      <p:ext uri="{BB962C8B-B14F-4D97-AF65-F5344CB8AC3E}">
        <p14:creationId xmlns:p14="http://schemas.microsoft.com/office/powerpoint/2010/main" val="1250355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ms 2">
  <p:cSld name="Title and three columms 2">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6" name="Google Shape;76;p15"/>
          <p:cNvSpPr txBox="1">
            <a:spLocks noGrp="1"/>
          </p:cNvSpPr>
          <p:nvPr>
            <p:ph type="subTitle" idx="1"/>
          </p:nvPr>
        </p:nvSpPr>
        <p:spPr>
          <a:xfrm flipH="1">
            <a:off x="715630" y="2828489"/>
            <a:ext cx="22857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7" name="Google Shape;77;p15"/>
          <p:cNvSpPr txBox="1">
            <a:spLocks noGrp="1"/>
          </p:cNvSpPr>
          <p:nvPr>
            <p:ph type="ctrTitle" idx="2"/>
          </p:nvPr>
        </p:nvSpPr>
        <p:spPr>
          <a:xfrm flipH="1">
            <a:off x="5754257" y="3249841"/>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8" name="Google Shape;78;p15"/>
          <p:cNvSpPr txBox="1">
            <a:spLocks noGrp="1"/>
          </p:cNvSpPr>
          <p:nvPr>
            <p:ph type="subTitle" idx="3"/>
          </p:nvPr>
        </p:nvSpPr>
        <p:spPr>
          <a:xfrm flipH="1">
            <a:off x="5754257" y="3646373"/>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9" name="Google Shape;79;p15"/>
          <p:cNvSpPr txBox="1">
            <a:spLocks noGrp="1"/>
          </p:cNvSpPr>
          <p:nvPr>
            <p:ph type="ctrTitle" idx="4"/>
          </p:nvPr>
        </p:nvSpPr>
        <p:spPr>
          <a:xfrm flipH="1">
            <a:off x="6095335" y="1398079"/>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80" name="Google Shape;80;p15"/>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1" name="Google Shape;81;p15"/>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extLst>
      <p:ext uri="{BB962C8B-B14F-4D97-AF65-F5344CB8AC3E}">
        <p14:creationId xmlns:p14="http://schemas.microsoft.com/office/powerpoint/2010/main" val="487093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eader 3">
  <p:cSld name="Header 3">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8"/>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8"/>
          <p:cNvSpPr txBox="1">
            <a:spLocks noGrp="1"/>
          </p:cNvSpPr>
          <p:nvPr>
            <p:ph type="title" idx="2" hasCustomPrompt="1"/>
          </p:nvPr>
        </p:nvSpPr>
        <p:spPr>
          <a:xfrm>
            <a:off x="4145650" y="2884438"/>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028586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extLst>
      <p:ext uri="{BB962C8B-B14F-4D97-AF65-F5344CB8AC3E}">
        <p14:creationId xmlns:p14="http://schemas.microsoft.com/office/powerpoint/2010/main" val="2885208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5" r:id="rId3"/>
    <p:sldLayoutId id="2147483669" r:id="rId4"/>
    <p:sldLayoutId id="2147483670"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arxiv.org/abs/1905.11946"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hyperlink" Target="https://arxiv.org/abs/1905.11946"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abs/1905.11946"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1905.11946"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image" Target="../media/image39.jp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0" name="Google Shape;130;p27"/>
          <p:cNvSpPr txBox="1">
            <a:spLocks noGrp="1"/>
          </p:cNvSpPr>
          <p:nvPr>
            <p:ph type="subTitle" idx="1"/>
          </p:nvPr>
        </p:nvSpPr>
        <p:spPr>
          <a:xfrm>
            <a:off x="-313804" y="4098947"/>
            <a:ext cx="2787957" cy="833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Group 6</a:t>
            </a:r>
            <a:endParaRPr sz="3600" dirty="0"/>
          </a:p>
        </p:txBody>
      </p:sp>
      <p:sp>
        <p:nvSpPr>
          <p:cNvPr id="2" name="Google Shape;130;p27">
            <a:extLst>
              <a:ext uri="{FF2B5EF4-FFF2-40B4-BE49-F238E27FC236}">
                <a16:creationId xmlns:a16="http://schemas.microsoft.com/office/drawing/2014/main" id="{67CD0290-B3C5-99A2-A816-16AAE5C7B70B}"/>
              </a:ext>
            </a:extLst>
          </p:cNvPr>
          <p:cNvSpPr txBox="1">
            <a:spLocks/>
          </p:cNvSpPr>
          <p:nvPr/>
        </p:nvSpPr>
        <p:spPr>
          <a:xfrm>
            <a:off x="1928231" y="2571750"/>
            <a:ext cx="4088897" cy="19440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1pPr>
            <a:lvl2pPr marL="914400" marR="0" lvl="1" indent="-317500" algn="ctr" rtl="0">
              <a:lnSpc>
                <a:spcPct val="100000"/>
              </a:lnSpc>
              <a:spcBef>
                <a:spcPts val="0"/>
              </a:spcBef>
              <a:spcAft>
                <a:spcPts val="0"/>
              </a:spcAft>
              <a:buClr>
                <a:schemeClr val="dk1"/>
              </a:buClr>
              <a:buSzPts val="2800"/>
              <a:buFont typeface="Hind Vadodara Light"/>
              <a:buNone/>
              <a:defRPr sz="2800" b="0" i="0" u="none" strike="noStrike" cap="none">
                <a:solidFill>
                  <a:schemeClr val="dk1"/>
                </a:solidFill>
                <a:latin typeface="Hind Vadodara Light"/>
                <a:ea typeface="Hind Vadodara Light"/>
                <a:cs typeface="Hind Vadodara Light"/>
                <a:sym typeface="Hind Vadodara Light"/>
              </a:defRPr>
            </a:lvl2pPr>
            <a:lvl3pPr marL="1371600" marR="0" lvl="2" indent="-304800" algn="ctr" rtl="0">
              <a:lnSpc>
                <a:spcPct val="100000"/>
              </a:lnSpc>
              <a:spcBef>
                <a:spcPts val="0"/>
              </a:spcBef>
              <a:spcAft>
                <a:spcPts val="0"/>
              </a:spcAft>
              <a:buClr>
                <a:schemeClr val="dk1"/>
              </a:buClr>
              <a:buSzPts val="2800"/>
              <a:buFont typeface="Hind Vadodara Light"/>
              <a:buNone/>
              <a:defRPr sz="2800" b="0" i="0" u="none" strike="noStrike" cap="none">
                <a:solidFill>
                  <a:schemeClr val="dk1"/>
                </a:solidFill>
                <a:latin typeface="Hind Vadodara Light"/>
                <a:ea typeface="Hind Vadodara Light"/>
                <a:cs typeface="Hind Vadodara Light"/>
                <a:sym typeface="Hind Vadodara Light"/>
              </a:defRPr>
            </a:lvl3pPr>
            <a:lvl4pPr marL="1828800" marR="0" lvl="3" indent="-304800" algn="ctr" rtl="0">
              <a:lnSpc>
                <a:spcPct val="100000"/>
              </a:lnSpc>
              <a:spcBef>
                <a:spcPts val="0"/>
              </a:spcBef>
              <a:spcAft>
                <a:spcPts val="0"/>
              </a:spcAft>
              <a:buClr>
                <a:schemeClr val="dk1"/>
              </a:buClr>
              <a:buSzPts val="2800"/>
              <a:buFont typeface="Hind Vadodara Light"/>
              <a:buNone/>
              <a:defRPr sz="2800" b="0" i="0" u="none" strike="noStrike" cap="none">
                <a:solidFill>
                  <a:schemeClr val="dk1"/>
                </a:solidFill>
                <a:latin typeface="Hind Vadodara Light"/>
                <a:ea typeface="Hind Vadodara Light"/>
                <a:cs typeface="Hind Vadodara Light"/>
                <a:sym typeface="Hind Vadodara Light"/>
              </a:defRPr>
            </a:lvl4pPr>
            <a:lvl5pPr marL="2286000" marR="0" lvl="4" indent="-304800" algn="ctr" rtl="0">
              <a:lnSpc>
                <a:spcPct val="100000"/>
              </a:lnSpc>
              <a:spcBef>
                <a:spcPts val="0"/>
              </a:spcBef>
              <a:spcAft>
                <a:spcPts val="0"/>
              </a:spcAft>
              <a:buClr>
                <a:schemeClr val="dk1"/>
              </a:buClr>
              <a:buSzPts val="2800"/>
              <a:buFont typeface="Hind Vadodara Light"/>
              <a:buNone/>
              <a:defRPr sz="2800" b="0" i="0" u="none" strike="noStrike" cap="none">
                <a:solidFill>
                  <a:schemeClr val="dk1"/>
                </a:solidFill>
                <a:latin typeface="Hind Vadodara Light"/>
                <a:ea typeface="Hind Vadodara Light"/>
                <a:cs typeface="Hind Vadodara Light"/>
                <a:sym typeface="Hind Vadodara Light"/>
              </a:defRPr>
            </a:lvl5pPr>
            <a:lvl6pPr marL="2743200" marR="0" lvl="5" indent="-304800" algn="ctr" rtl="0">
              <a:lnSpc>
                <a:spcPct val="100000"/>
              </a:lnSpc>
              <a:spcBef>
                <a:spcPts val="0"/>
              </a:spcBef>
              <a:spcAft>
                <a:spcPts val="0"/>
              </a:spcAft>
              <a:buClr>
                <a:schemeClr val="dk1"/>
              </a:buClr>
              <a:buSzPts val="2800"/>
              <a:buFont typeface="Hind Vadodara Light"/>
              <a:buNone/>
              <a:defRPr sz="2800" b="0" i="0" u="none" strike="noStrike" cap="none">
                <a:solidFill>
                  <a:schemeClr val="dk1"/>
                </a:solidFill>
                <a:latin typeface="Hind Vadodara Light"/>
                <a:ea typeface="Hind Vadodara Light"/>
                <a:cs typeface="Hind Vadodara Light"/>
                <a:sym typeface="Hind Vadodara Light"/>
              </a:defRPr>
            </a:lvl6pPr>
            <a:lvl7pPr marL="3200400" marR="0" lvl="6" indent="-304800" algn="ctr" rtl="0">
              <a:lnSpc>
                <a:spcPct val="100000"/>
              </a:lnSpc>
              <a:spcBef>
                <a:spcPts val="0"/>
              </a:spcBef>
              <a:spcAft>
                <a:spcPts val="0"/>
              </a:spcAft>
              <a:buClr>
                <a:schemeClr val="dk1"/>
              </a:buClr>
              <a:buSzPts val="2800"/>
              <a:buFont typeface="Hind Vadodara Light"/>
              <a:buNone/>
              <a:defRPr sz="2800" b="0" i="0" u="none" strike="noStrike" cap="none">
                <a:solidFill>
                  <a:schemeClr val="dk1"/>
                </a:solidFill>
                <a:latin typeface="Hind Vadodara Light"/>
                <a:ea typeface="Hind Vadodara Light"/>
                <a:cs typeface="Hind Vadodara Light"/>
                <a:sym typeface="Hind Vadodara Light"/>
              </a:defRPr>
            </a:lvl7pPr>
            <a:lvl8pPr marL="3657600" marR="0" lvl="7" indent="-304800" algn="ctr" rtl="0">
              <a:lnSpc>
                <a:spcPct val="100000"/>
              </a:lnSpc>
              <a:spcBef>
                <a:spcPts val="0"/>
              </a:spcBef>
              <a:spcAft>
                <a:spcPts val="0"/>
              </a:spcAft>
              <a:buClr>
                <a:schemeClr val="dk1"/>
              </a:buClr>
              <a:buSzPts val="2800"/>
              <a:buFont typeface="Hind Vadodara Light"/>
              <a:buNone/>
              <a:defRPr sz="2800" b="0" i="0" u="none" strike="noStrike" cap="none">
                <a:solidFill>
                  <a:schemeClr val="dk1"/>
                </a:solidFill>
                <a:latin typeface="Hind Vadodara Light"/>
                <a:ea typeface="Hind Vadodara Light"/>
                <a:cs typeface="Hind Vadodara Light"/>
                <a:sym typeface="Hind Vadodara Light"/>
              </a:defRPr>
            </a:lvl8pPr>
            <a:lvl9pPr marL="4114800" marR="0" lvl="8" indent="-304800" algn="ctr" rtl="0">
              <a:lnSpc>
                <a:spcPct val="100000"/>
              </a:lnSpc>
              <a:spcBef>
                <a:spcPts val="0"/>
              </a:spcBef>
              <a:spcAft>
                <a:spcPts val="0"/>
              </a:spcAft>
              <a:buClr>
                <a:schemeClr val="dk1"/>
              </a:buClr>
              <a:buSzPts val="2800"/>
              <a:buFont typeface="Hind Vadodara Light"/>
              <a:buNone/>
              <a:defRPr sz="2800" b="0" i="0" u="none" strike="noStrike" cap="none">
                <a:solidFill>
                  <a:schemeClr val="dk1"/>
                </a:solidFill>
                <a:latin typeface="Hind Vadodara Light"/>
                <a:ea typeface="Hind Vadodara Light"/>
                <a:cs typeface="Hind Vadodara Light"/>
                <a:sym typeface="Hind Vadodara Light"/>
              </a:defRPr>
            </a:lvl9pPr>
          </a:lstStyle>
          <a:p>
            <a:pPr marL="0" indent="0"/>
            <a:endParaRPr lang="en-US" sz="1800" dirty="0"/>
          </a:p>
        </p:txBody>
      </p:sp>
      <p:graphicFrame>
        <p:nvGraphicFramePr>
          <p:cNvPr id="9" name="表格 8">
            <a:extLst>
              <a:ext uri="{FF2B5EF4-FFF2-40B4-BE49-F238E27FC236}">
                <a16:creationId xmlns:a16="http://schemas.microsoft.com/office/drawing/2014/main" id="{582197D7-322A-6B7D-FC26-FD3855283F2B}"/>
              </a:ext>
            </a:extLst>
          </p:cNvPr>
          <p:cNvGraphicFramePr>
            <a:graphicFrameLocks noGrp="1"/>
          </p:cNvGraphicFramePr>
          <p:nvPr>
            <p:extLst>
              <p:ext uri="{D42A27DB-BD31-4B8C-83A1-F6EECF244321}">
                <p14:modId xmlns:p14="http://schemas.microsoft.com/office/powerpoint/2010/main" val="3538301166"/>
              </p:ext>
            </p:extLst>
          </p:nvPr>
        </p:nvGraphicFramePr>
        <p:xfrm>
          <a:off x="1208507" y="3100870"/>
          <a:ext cx="5276517" cy="1837296"/>
        </p:xfrm>
        <a:graphic>
          <a:graphicData uri="http://schemas.openxmlformats.org/drawingml/2006/table">
            <a:tbl>
              <a:tblPr>
                <a:tableStyleId>{2D5ABB26-0587-4C30-8999-92F81FD0307C}</a:tableStyleId>
              </a:tblPr>
              <a:tblGrid>
                <a:gridCol w="5276517">
                  <a:extLst>
                    <a:ext uri="{9D8B030D-6E8A-4147-A177-3AD203B41FA5}">
                      <a16:colId xmlns:a16="http://schemas.microsoft.com/office/drawing/2014/main" val="3471432045"/>
                    </a:ext>
                  </a:extLst>
                </a:gridCol>
              </a:tblGrid>
              <a:tr h="1837296">
                <a:tc>
                  <a:txBody>
                    <a:bodyPr/>
                    <a:lstStyle/>
                    <a:p>
                      <a:pPr algn="ctr">
                        <a:lnSpc>
                          <a:spcPts val="1000"/>
                        </a:lnSpc>
                        <a:spcAft>
                          <a:spcPts val="1600"/>
                        </a:spcAft>
                      </a:pPr>
                      <a:r>
                        <a:rPr lang="en-US" sz="1400" dirty="0">
                          <a:effectLst/>
                        </a:rPr>
                        <a:t>FENG </a:t>
                      </a:r>
                      <a:r>
                        <a:rPr lang="en-US" sz="1400" dirty="0" err="1">
                          <a:effectLst/>
                        </a:rPr>
                        <a:t>Xuezhi</a:t>
                      </a:r>
                      <a:r>
                        <a:rPr lang="en-US" sz="1400" dirty="0">
                          <a:effectLst/>
                        </a:rPr>
                        <a:t> (2030026034) </a:t>
                      </a:r>
                    </a:p>
                    <a:p>
                      <a:pPr algn="ctr">
                        <a:lnSpc>
                          <a:spcPts val="1000"/>
                        </a:lnSpc>
                        <a:spcAft>
                          <a:spcPts val="1600"/>
                        </a:spcAft>
                      </a:pPr>
                      <a:r>
                        <a:rPr lang="en-US" sz="1400" dirty="0">
                          <a:effectLst/>
                        </a:rPr>
                        <a:t>FENG </a:t>
                      </a:r>
                      <a:r>
                        <a:rPr lang="en-US" sz="1400" dirty="0" err="1">
                          <a:effectLst/>
                        </a:rPr>
                        <a:t>Ziao</a:t>
                      </a:r>
                      <a:r>
                        <a:rPr lang="en-US" sz="1400" dirty="0">
                          <a:effectLst/>
                        </a:rPr>
                        <a:t> (2030026036) </a:t>
                      </a:r>
                      <a:endParaRPr lang="zh-CN" sz="1400" dirty="0">
                        <a:effectLst/>
                      </a:endParaRPr>
                    </a:p>
                    <a:p>
                      <a:pPr algn="ctr">
                        <a:lnSpc>
                          <a:spcPts val="1000"/>
                        </a:lnSpc>
                        <a:spcAft>
                          <a:spcPts val="1600"/>
                        </a:spcAft>
                      </a:pPr>
                      <a:r>
                        <a:rPr lang="en-US" sz="1400" dirty="0">
                          <a:effectLst/>
                        </a:rPr>
                        <a:t>PENG </a:t>
                      </a:r>
                      <a:r>
                        <a:rPr lang="en-US" sz="1400" dirty="0" err="1">
                          <a:effectLst/>
                        </a:rPr>
                        <a:t>Rongwei</a:t>
                      </a:r>
                      <a:r>
                        <a:rPr lang="en-US" sz="1400" dirty="0">
                          <a:effectLst/>
                        </a:rPr>
                        <a:t> (2030026116) </a:t>
                      </a:r>
                    </a:p>
                    <a:p>
                      <a:pPr algn="ctr">
                        <a:lnSpc>
                          <a:spcPts val="1000"/>
                        </a:lnSpc>
                        <a:spcAft>
                          <a:spcPts val="1600"/>
                        </a:spcAft>
                      </a:pPr>
                      <a:r>
                        <a:rPr lang="en-US" sz="1400" dirty="0">
                          <a:effectLst/>
                        </a:rPr>
                        <a:t>QIAN </a:t>
                      </a:r>
                      <a:r>
                        <a:rPr lang="en-US" sz="1400" dirty="0" err="1">
                          <a:effectLst/>
                        </a:rPr>
                        <a:t>Jingbin</a:t>
                      </a:r>
                      <a:r>
                        <a:rPr lang="en-US" sz="1400" dirty="0">
                          <a:effectLst/>
                        </a:rPr>
                        <a:t> (2030026117) </a:t>
                      </a:r>
                    </a:p>
                    <a:p>
                      <a:pPr algn="ctr">
                        <a:lnSpc>
                          <a:spcPts val="1000"/>
                        </a:lnSpc>
                        <a:spcAft>
                          <a:spcPts val="1600"/>
                        </a:spcAft>
                      </a:pPr>
                      <a:r>
                        <a:rPr lang="en-US" sz="1400" dirty="0">
                          <a:effectLst/>
                        </a:rPr>
                        <a:t>ZHENG </a:t>
                      </a:r>
                      <a:r>
                        <a:rPr lang="en-US" sz="1400" dirty="0" err="1">
                          <a:effectLst/>
                        </a:rPr>
                        <a:t>Yuguang</a:t>
                      </a:r>
                      <a:r>
                        <a:rPr lang="en-US" sz="1400" dirty="0">
                          <a:effectLst/>
                        </a:rPr>
                        <a:t> (2030026217)</a:t>
                      </a:r>
                      <a:endParaRPr lang="zh-CN" sz="1400" dirty="0">
                        <a:effectLst/>
                        <a:latin typeface="Times New Roman" panose="02020603050405020304" pitchFamily="18" charset="0"/>
                        <a:ea typeface="等线" panose="02010600030101010101" pitchFamily="2" charset="-122"/>
                      </a:endParaRPr>
                    </a:p>
                  </a:txBody>
                  <a:tcPr marL="118745" marR="118745" marT="118745" marB="118745"/>
                </a:tc>
                <a:extLst>
                  <a:ext uri="{0D108BD9-81ED-4DB2-BD59-A6C34878D82A}">
                    <a16:rowId xmlns:a16="http://schemas.microsoft.com/office/drawing/2014/main" val="2503474366"/>
                  </a:ext>
                </a:extLst>
              </a:tr>
            </a:tbl>
          </a:graphicData>
        </a:graphic>
      </p:graphicFrame>
      <p:sp>
        <p:nvSpPr>
          <p:cNvPr id="3" name="矩形 2">
            <a:extLst>
              <a:ext uri="{FF2B5EF4-FFF2-40B4-BE49-F238E27FC236}">
                <a16:creationId xmlns:a16="http://schemas.microsoft.com/office/drawing/2014/main" id="{7AB0E389-E31D-CC5A-FCA5-A397E6940F08}"/>
              </a:ext>
            </a:extLst>
          </p:cNvPr>
          <p:cNvSpPr/>
          <p:nvPr/>
        </p:nvSpPr>
        <p:spPr>
          <a:xfrm>
            <a:off x="1467316" y="1724401"/>
            <a:ext cx="6296916" cy="954107"/>
          </a:xfrm>
          <a:prstGeom prst="rect">
            <a:avLst/>
          </a:prstGeom>
          <a:noFill/>
        </p:spPr>
        <p:txBody>
          <a:bodyPr wrap="none" lIns="91440" tIns="45720" rIns="91440" bIns="45720">
            <a:spAutoFit/>
          </a:bodyPr>
          <a:lstStyle/>
          <a:p>
            <a:pPr algn="ctr"/>
            <a:r>
              <a:rPr lang="en-US" altLang="zh-CN"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 CNN-based Machine Learning </a:t>
            </a:r>
          </a:p>
          <a:p>
            <a:pPr algn="ctr"/>
            <a:r>
              <a:rPr lang="en-US" altLang="zh-CN"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for Image Classification Application</a:t>
            </a:r>
            <a:endPar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CIFAR-10 DataSet</a:t>
            </a:r>
            <a:endParaRPr dirty="0"/>
          </a:p>
        </p:txBody>
      </p:sp>
      <p:sp>
        <p:nvSpPr>
          <p:cNvPr id="3" name="副标题 2">
            <a:extLst>
              <a:ext uri="{FF2B5EF4-FFF2-40B4-BE49-F238E27FC236}">
                <a16:creationId xmlns:a16="http://schemas.microsoft.com/office/drawing/2014/main" id="{8A86DE72-948C-2AAF-5ED3-FD816EA19A5D}"/>
              </a:ext>
            </a:extLst>
          </p:cNvPr>
          <p:cNvSpPr>
            <a:spLocks noGrp="1"/>
          </p:cNvSpPr>
          <p:nvPr>
            <p:ph type="subTitle" idx="1"/>
          </p:nvPr>
        </p:nvSpPr>
        <p:spPr>
          <a:xfrm flipH="1">
            <a:off x="-63783" y="1331843"/>
            <a:ext cx="4969565" cy="2921308"/>
          </a:xfrm>
        </p:spPr>
        <p:txBody>
          <a:bodyPr/>
          <a:lstStyle/>
          <a:p>
            <a:pPr marL="114300" indent="0">
              <a:buNone/>
            </a:pPr>
            <a:r>
              <a:rPr lang="en-US" altLang="zh-CN" dirty="0"/>
              <a:t>The CIFAR-10 dataset consists of 60000 32x32 </a:t>
            </a:r>
            <a:r>
              <a:rPr lang="en-US" altLang="zh-CN" dirty="0" err="1"/>
              <a:t>colour</a:t>
            </a:r>
            <a:r>
              <a:rPr lang="en-US" altLang="zh-CN" dirty="0"/>
              <a:t> images in 10 classes, with 6000 images per class. There are 50000 training images and 10000 test images.</a:t>
            </a:r>
          </a:p>
          <a:p>
            <a:pPr marL="114300" indent="0">
              <a:buNone/>
            </a:pPr>
            <a:endParaRPr lang="en-US" altLang="zh-CN" dirty="0"/>
          </a:p>
          <a:p>
            <a:pPr marL="114300" indent="0">
              <a:buNone/>
            </a:pPr>
            <a:r>
              <a:rPr lang="en-US" altLang="zh-CN" dirty="0"/>
              <a:t>The dataset is divided into five training batches and one test batch, each with 10000 images. The test batch contains exactly 1000 randomly-selected images from each class. The training batches contain the remaining images in random order, but some training batches may contain more images from one class than another. Between them, the training batches contain exactly 5000 images from each class.</a:t>
            </a:r>
            <a:endParaRPr lang="zh-CN" altLang="en-US" dirty="0"/>
          </a:p>
        </p:txBody>
      </p:sp>
      <p:pic>
        <p:nvPicPr>
          <p:cNvPr id="5" name="图片 4">
            <a:extLst>
              <a:ext uri="{FF2B5EF4-FFF2-40B4-BE49-F238E27FC236}">
                <a16:creationId xmlns:a16="http://schemas.microsoft.com/office/drawing/2014/main" id="{00722402-0148-FC98-83ED-74F0F08B8216}"/>
              </a:ext>
            </a:extLst>
          </p:cNvPr>
          <p:cNvPicPr>
            <a:picLocks noChangeAspect="1"/>
          </p:cNvPicPr>
          <p:nvPr/>
        </p:nvPicPr>
        <p:blipFill>
          <a:blip r:embed="rId3"/>
          <a:stretch>
            <a:fillRect/>
          </a:stretch>
        </p:blipFill>
        <p:spPr>
          <a:xfrm>
            <a:off x="5042452" y="1427297"/>
            <a:ext cx="3812286" cy="2971628"/>
          </a:xfrm>
          <a:prstGeom prst="rect">
            <a:avLst/>
          </a:prstGeom>
        </p:spPr>
      </p:pic>
      <p:sp>
        <p:nvSpPr>
          <p:cNvPr id="6" name="文本框 5">
            <a:extLst>
              <a:ext uri="{FF2B5EF4-FFF2-40B4-BE49-F238E27FC236}">
                <a16:creationId xmlns:a16="http://schemas.microsoft.com/office/drawing/2014/main" id="{D1229B97-AE91-29D7-544C-A41E5B13D8E4}"/>
              </a:ext>
            </a:extLst>
          </p:cNvPr>
          <p:cNvSpPr txBox="1"/>
          <p:nvPr/>
        </p:nvSpPr>
        <p:spPr>
          <a:xfrm>
            <a:off x="4362444" y="4766840"/>
            <a:ext cx="3812286" cy="307777"/>
          </a:xfrm>
          <a:prstGeom prst="rect">
            <a:avLst/>
          </a:prstGeom>
          <a:noFill/>
        </p:spPr>
        <p:txBody>
          <a:bodyPr wrap="square">
            <a:spAutoFit/>
          </a:bodyPr>
          <a:lstStyle/>
          <a:p>
            <a:r>
              <a:rPr lang="en-US" altLang="zh-CN" sz="1400" u="sng" dirty="0">
                <a:solidFill>
                  <a:srgbClr val="0563C1"/>
                </a:solidFill>
                <a:effectLst/>
                <a:latin typeface="Times New Roman" panose="02020603050405020304" pitchFamily="18" charset="0"/>
                <a:cs typeface="Times New Roman" panose="02020603050405020304" pitchFamily="18" charset="0"/>
              </a:rPr>
              <a:t>Ref: https://www.cs.toronto.edu/~kriz/cifar.html</a:t>
            </a:r>
            <a:endParaRPr lang="zh-CN" altLang="en-US" dirty="0"/>
          </a:p>
        </p:txBody>
      </p:sp>
    </p:spTree>
    <p:extLst>
      <p:ext uri="{BB962C8B-B14F-4D97-AF65-F5344CB8AC3E}">
        <p14:creationId xmlns:p14="http://schemas.microsoft.com/office/powerpoint/2010/main" val="939550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51"/>
          <p:cNvSpPr txBox="1">
            <a:spLocks noGrp="1"/>
          </p:cNvSpPr>
          <p:nvPr>
            <p:ph type="title"/>
          </p:nvPr>
        </p:nvSpPr>
        <p:spPr>
          <a:xfrm>
            <a:off x="2426373"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t>E</a:t>
            </a:r>
            <a:r>
              <a:rPr lang="en-US" dirty="0"/>
              <a:t>xperimental results of Lenet5</a:t>
            </a:r>
            <a:endParaRPr dirty="0"/>
          </a:p>
        </p:txBody>
      </p:sp>
      <p:sp>
        <p:nvSpPr>
          <p:cNvPr id="820" name="Google Shape;820;p51"/>
          <p:cNvSpPr/>
          <p:nvPr/>
        </p:nvSpPr>
        <p:spPr>
          <a:xfrm>
            <a:off x="5116823" y="2606001"/>
            <a:ext cx="3206611" cy="3266881"/>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1"/>
          <p:cNvSpPr/>
          <p:nvPr/>
        </p:nvSpPr>
        <p:spPr>
          <a:xfrm>
            <a:off x="-1296465" y="731217"/>
            <a:ext cx="4742539" cy="464565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1"/>
          <p:cNvSpPr txBox="1">
            <a:spLocks noGrp="1"/>
          </p:cNvSpPr>
          <p:nvPr>
            <p:ph type="subTitle" idx="4294967295"/>
          </p:nvPr>
        </p:nvSpPr>
        <p:spPr>
          <a:xfrm flipH="1">
            <a:off x="459867" y="1667961"/>
            <a:ext cx="2778827" cy="11076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US" sz="2000" b="1" dirty="0"/>
              <a:t>-</a:t>
            </a:r>
            <a:r>
              <a:rPr lang="en-US" altLang="zh-CN" sz="2000" b="1" dirty="0"/>
              <a:t>O</a:t>
            </a:r>
            <a:r>
              <a:rPr lang="en-US" sz="2000" b="1" dirty="0"/>
              <a:t>nly about 60%</a:t>
            </a:r>
            <a:r>
              <a:rPr lang="en-US" altLang="zh-CN" sz="2000" b="1" dirty="0"/>
              <a:t> accuracy rate</a:t>
            </a:r>
            <a:r>
              <a:rPr lang="en-US" sz="2000" b="1" dirty="0"/>
              <a:t>. </a:t>
            </a:r>
          </a:p>
          <a:p>
            <a:pPr marL="0" lvl="0" indent="0" rtl="0">
              <a:lnSpc>
                <a:spcPct val="100000"/>
              </a:lnSpc>
              <a:spcBef>
                <a:spcPts val="0"/>
              </a:spcBef>
              <a:spcAft>
                <a:spcPts val="0"/>
              </a:spcAft>
              <a:buNone/>
            </a:pPr>
            <a:r>
              <a:rPr lang="en-US" sz="2000" b="1" dirty="0"/>
              <a:t>-</a:t>
            </a:r>
            <a:r>
              <a:rPr lang="en-US" altLang="zh-CN" sz="2000" b="1" dirty="0"/>
              <a:t>O</a:t>
            </a:r>
            <a:r>
              <a:rPr lang="en-US" sz="2000" b="1" dirty="0"/>
              <a:t>verfitting of the model is quite serious. </a:t>
            </a:r>
          </a:p>
          <a:p>
            <a:pPr marL="0" lvl="0" indent="0" rtl="0">
              <a:lnSpc>
                <a:spcPct val="100000"/>
              </a:lnSpc>
              <a:spcBef>
                <a:spcPts val="0"/>
              </a:spcBef>
              <a:spcAft>
                <a:spcPts val="0"/>
              </a:spcAft>
              <a:buNone/>
            </a:pPr>
            <a:r>
              <a:rPr lang="en-US" sz="2000" b="1" dirty="0"/>
              <a:t>-the accuracy </a:t>
            </a:r>
            <a:r>
              <a:rPr lang="en-US" altLang="zh-CN" sz="2000" b="1" dirty="0"/>
              <a:t>rate </a:t>
            </a:r>
            <a:r>
              <a:rPr lang="en-US" sz="2000" b="1" dirty="0"/>
              <a:t>of epochs has not been improved since it was increased from 50 to 180. </a:t>
            </a:r>
          </a:p>
        </p:txBody>
      </p:sp>
      <p:grpSp>
        <p:nvGrpSpPr>
          <p:cNvPr id="824" name="Google Shape;824;p51"/>
          <p:cNvGrpSpPr/>
          <p:nvPr/>
        </p:nvGrpSpPr>
        <p:grpSpPr>
          <a:xfrm>
            <a:off x="4738780" y="1487425"/>
            <a:ext cx="4185763" cy="3350906"/>
            <a:chOff x="4147875" y="986011"/>
            <a:chExt cx="3842140" cy="3019074"/>
          </a:xfrm>
        </p:grpSpPr>
        <p:sp>
          <p:nvSpPr>
            <p:cNvPr id="825" name="Google Shape;825;p51"/>
            <p:cNvSpPr/>
            <p:nvPr/>
          </p:nvSpPr>
          <p:spPr>
            <a:xfrm>
              <a:off x="5591742" y="3553821"/>
              <a:ext cx="954407" cy="419279"/>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1"/>
            <p:cNvSpPr/>
            <p:nvPr/>
          </p:nvSpPr>
          <p:spPr>
            <a:xfrm>
              <a:off x="5619445" y="3553821"/>
              <a:ext cx="849745" cy="335160"/>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1"/>
            <p:cNvSpPr/>
            <p:nvPr/>
          </p:nvSpPr>
          <p:spPr>
            <a:xfrm>
              <a:off x="5520135" y="3939716"/>
              <a:ext cx="1097573" cy="65369"/>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1"/>
            <p:cNvSpPr/>
            <p:nvPr/>
          </p:nvSpPr>
          <p:spPr>
            <a:xfrm>
              <a:off x="4147875" y="1157727"/>
              <a:ext cx="3842140" cy="2479534"/>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1"/>
            <p:cNvSpPr/>
            <p:nvPr/>
          </p:nvSpPr>
          <p:spPr>
            <a:xfrm>
              <a:off x="4147875" y="986011"/>
              <a:ext cx="3842140" cy="2359231"/>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1"/>
            <p:cNvSpPr/>
            <p:nvPr/>
          </p:nvSpPr>
          <p:spPr>
            <a:xfrm>
              <a:off x="4351050" y="1150770"/>
              <a:ext cx="3435791" cy="1934437"/>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1"/>
            <p:cNvSpPr/>
            <p:nvPr/>
          </p:nvSpPr>
          <p:spPr>
            <a:xfrm>
              <a:off x="6008800" y="3421088"/>
              <a:ext cx="120300" cy="120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图片 1">
            <a:extLst>
              <a:ext uri="{FF2B5EF4-FFF2-40B4-BE49-F238E27FC236}">
                <a16:creationId xmlns:a16="http://schemas.microsoft.com/office/drawing/2014/main" id="{7DBBD4D9-0366-1417-A1DA-96F4CC0CF8D0}"/>
              </a:ext>
            </a:extLst>
          </p:cNvPr>
          <p:cNvPicPr>
            <a:picLocks noChangeAspect="1"/>
          </p:cNvPicPr>
          <p:nvPr/>
        </p:nvPicPr>
        <p:blipFill>
          <a:blip r:embed="rId3"/>
          <a:stretch>
            <a:fillRect/>
          </a:stretch>
        </p:blipFill>
        <p:spPr>
          <a:xfrm>
            <a:off x="4960125" y="1667961"/>
            <a:ext cx="3743071" cy="2147055"/>
          </a:xfrm>
          <a:prstGeom prst="rect">
            <a:avLst/>
          </a:prstGeom>
        </p:spPr>
      </p:pic>
    </p:spTree>
    <p:extLst>
      <p:ext uri="{BB962C8B-B14F-4D97-AF65-F5344CB8AC3E}">
        <p14:creationId xmlns:p14="http://schemas.microsoft.com/office/powerpoint/2010/main" val="336925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idx="2"/>
          </p:nvPr>
        </p:nvSpPr>
        <p:spPr>
          <a:xfrm>
            <a:off x="2595072" y="2093275"/>
            <a:ext cx="105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62" name="Google Shape;162;p30"/>
          <p:cNvSpPr txBox="1">
            <a:spLocks noGrp="1"/>
          </p:cNvSpPr>
          <p:nvPr>
            <p:ph type="ctrTitle"/>
          </p:nvPr>
        </p:nvSpPr>
        <p:spPr>
          <a:xfrm>
            <a:off x="4007825" y="2173943"/>
            <a:ext cx="4535700"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ltLang="zh-CN" sz="6600" dirty="0" err="1"/>
              <a:t>Alexnet</a:t>
            </a:r>
            <a:endParaRPr sz="6600" dirty="0"/>
          </a:p>
        </p:txBody>
      </p:sp>
    </p:spTree>
    <p:extLst>
      <p:ext uri="{BB962C8B-B14F-4D97-AF65-F5344CB8AC3E}">
        <p14:creationId xmlns:p14="http://schemas.microsoft.com/office/powerpoint/2010/main" val="1111313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示, 工程绘图&#10;&#10;描述已自动生成">
            <a:extLst>
              <a:ext uri="{FF2B5EF4-FFF2-40B4-BE49-F238E27FC236}">
                <a16:creationId xmlns:a16="http://schemas.microsoft.com/office/drawing/2014/main" id="{F58F3020-6667-F84C-068A-FCA896047471}"/>
              </a:ext>
            </a:extLst>
          </p:cNvPr>
          <p:cNvPicPr>
            <a:picLocks noChangeAspect="1"/>
          </p:cNvPicPr>
          <p:nvPr/>
        </p:nvPicPr>
        <p:blipFill>
          <a:blip r:embed="rId2"/>
          <a:stretch>
            <a:fillRect/>
          </a:stretch>
        </p:blipFill>
        <p:spPr>
          <a:xfrm>
            <a:off x="767922" y="861369"/>
            <a:ext cx="7608156" cy="2937092"/>
          </a:xfrm>
          <a:prstGeom prst="rect">
            <a:avLst/>
          </a:prstGeom>
        </p:spPr>
      </p:pic>
      <p:sp>
        <p:nvSpPr>
          <p:cNvPr id="3" name="文本框 2">
            <a:extLst>
              <a:ext uri="{FF2B5EF4-FFF2-40B4-BE49-F238E27FC236}">
                <a16:creationId xmlns:a16="http://schemas.microsoft.com/office/drawing/2014/main" id="{6D936CBE-27A4-E42E-AA6F-1660AC4D4DEF}"/>
              </a:ext>
            </a:extLst>
          </p:cNvPr>
          <p:cNvSpPr txBox="1"/>
          <p:nvPr/>
        </p:nvSpPr>
        <p:spPr>
          <a:xfrm>
            <a:off x="708339" y="4282697"/>
            <a:ext cx="8203843" cy="369332"/>
          </a:xfrm>
          <a:prstGeom prst="rect">
            <a:avLst/>
          </a:prstGeom>
          <a:noFill/>
        </p:spPr>
        <p:txBody>
          <a:bodyPr wrap="square">
            <a:spAutoFit/>
          </a:bodyPr>
          <a:lstStyle/>
          <a:p>
            <a:r>
              <a:rPr lang="en-US" altLang="zh-CN" sz="1800" dirty="0">
                <a:latin typeface="+mj-lt"/>
                <a:ea typeface="等线" panose="02010600030101010101" pitchFamily="2" charset="-122"/>
              </a:rPr>
              <a:t>The Local Response Normalization contributed a 1.2% extra accuracy rate.</a:t>
            </a:r>
            <a:endParaRPr lang="zh-CN" altLang="en-US" sz="1800" dirty="0">
              <a:latin typeface="+mj-lt"/>
            </a:endParaRPr>
          </a:p>
        </p:txBody>
      </p:sp>
      <p:sp>
        <p:nvSpPr>
          <p:cNvPr id="4" name="文本框 3">
            <a:extLst>
              <a:ext uri="{FF2B5EF4-FFF2-40B4-BE49-F238E27FC236}">
                <a16:creationId xmlns:a16="http://schemas.microsoft.com/office/drawing/2014/main" id="{93660A9E-4803-DDCA-96EA-BE66C49AEB16}"/>
              </a:ext>
            </a:extLst>
          </p:cNvPr>
          <p:cNvSpPr txBox="1"/>
          <p:nvPr/>
        </p:nvSpPr>
        <p:spPr>
          <a:xfrm>
            <a:off x="2257022" y="3798461"/>
            <a:ext cx="8203843" cy="307777"/>
          </a:xfrm>
          <a:prstGeom prst="rect">
            <a:avLst/>
          </a:prstGeom>
          <a:noFill/>
        </p:spPr>
        <p:txBody>
          <a:bodyPr wrap="square">
            <a:spAutoFit/>
          </a:bodyPr>
          <a:lstStyle/>
          <a:p>
            <a:r>
              <a:rPr lang="en-US" altLang="zh-CN" dirty="0">
                <a:latin typeface="+mj-lt"/>
                <a:ea typeface="等线" panose="02010600030101010101" pitchFamily="2" charset="-122"/>
              </a:rPr>
              <a:t>LRN               </a:t>
            </a:r>
            <a:r>
              <a:rPr lang="en-US" altLang="zh-CN" dirty="0" err="1">
                <a:latin typeface="+mj-lt"/>
                <a:ea typeface="等线" panose="02010600030101010101" pitchFamily="2" charset="-122"/>
              </a:rPr>
              <a:t>LRN</a:t>
            </a:r>
            <a:endParaRPr lang="zh-CN" altLang="en-US" dirty="0">
              <a:latin typeface="+mj-lt"/>
            </a:endParaRPr>
          </a:p>
        </p:txBody>
      </p:sp>
      <p:cxnSp>
        <p:nvCxnSpPr>
          <p:cNvPr id="7" name="直接箭头连接符 6">
            <a:extLst>
              <a:ext uri="{FF2B5EF4-FFF2-40B4-BE49-F238E27FC236}">
                <a16:creationId xmlns:a16="http://schemas.microsoft.com/office/drawing/2014/main" id="{BE91AD87-8D4B-BCAB-54CC-67E3BC66197D}"/>
              </a:ext>
            </a:extLst>
          </p:cNvPr>
          <p:cNvCxnSpPr>
            <a:cxnSpLocks/>
          </p:cNvCxnSpPr>
          <p:nvPr/>
        </p:nvCxnSpPr>
        <p:spPr>
          <a:xfrm flipH="1" flipV="1">
            <a:off x="2047741" y="3129559"/>
            <a:ext cx="309093" cy="6689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直接箭头连接符 13">
            <a:extLst>
              <a:ext uri="{FF2B5EF4-FFF2-40B4-BE49-F238E27FC236}">
                <a16:creationId xmlns:a16="http://schemas.microsoft.com/office/drawing/2014/main" id="{F0E257D4-98A9-FA89-CAA7-4B83217B58EB}"/>
              </a:ext>
            </a:extLst>
          </p:cNvPr>
          <p:cNvCxnSpPr>
            <a:cxnSpLocks/>
          </p:cNvCxnSpPr>
          <p:nvPr/>
        </p:nvCxnSpPr>
        <p:spPr>
          <a:xfrm flipH="1" flipV="1">
            <a:off x="3322749" y="3065165"/>
            <a:ext cx="249510" cy="7361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FE6479FB-7E3D-C3DB-C5CC-4916F5C5EC34}"/>
              </a:ext>
            </a:extLst>
          </p:cNvPr>
          <p:cNvSpPr txBox="1"/>
          <p:nvPr/>
        </p:nvSpPr>
        <p:spPr>
          <a:xfrm>
            <a:off x="767922" y="445657"/>
            <a:ext cx="788026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000000"/>
                </a:solidFill>
                <a:effectLst/>
                <a:uLnTx/>
                <a:uFillTx/>
                <a:latin typeface="Arial"/>
                <a:ea typeface="等线" panose="02010600030101010101" pitchFamily="2" charset="-122"/>
                <a:cs typeface="Arial"/>
                <a:sym typeface="Arial"/>
              </a:rPr>
              <a:t>Five convolutional layer, three fully connected layer, a </a:t>
            </a:r>
            <a:r>
              <a:rPr kumimoji="0" lang="en-US" altLang="zh-CN" sz="1800" b="0" i="0" u="none" strike="noStrike" kern="0" cap="none" spc="0" normalizeH="0" baseline="0" noProof="0" dirty="0" err="1">
                <a:ln>
                  <a:noFill/>
                </a:ln>
                <a:solidFill>
                  <a:srgbClr val="000000"/>
                </a:solidFill>
                <a:effectLst/>
                <a:uLnTx/>
                <a:uFillTx/>
                <a:latin typeface="Arial"/>
                <a:ea typeface="等线" panose="02010600030101010101" pitchFamily="2" charset="-122"/>
                <a:cs typeface="Arial"/>
                <a:sym typeface="Arial"/>
              </a:rPr>
              <a:t>softmax</a:t>
            </a:r>
            <a:r>
              <a:rPr kumimoji="0" lang="en-US" altLang="zh-CN" sz="1800" b="0" i="0" u="none" strike="noStrike" kern="0" cap="none" spc="0" normalizeH="0" baseline="0" noProof="0" dirty="0">
                <a:ln>
                  <a:noFill/>
                </a:ln>
                <a:solidFill>
                  <a:srgbClr val="000000"/>
                </a:solidFill>
                <a:effectLst/>
                <a:uLnTx/>
                <a:uFillTx/>
                <a:latin typeface="Arial"/>
                <a:ea typeface="等线" panose="02010600030101010101" pitchFamily="2" charset="-122"/>
                <a:cs typeface="Arial"/>
                <a:sym typeface="Arial"/>
              </a:rPr>
              <a:t> output layer. </a:t>
            </a:r>
          </a:p>
        </p:txBody>
      </p:sp>
    </p:spTree>
    <p:extLst>
      <p:ext uri="{BB962C8B-B14F-4D97-AF65-F5344CB8AC3E}">
        <p14:creationId xmlns:p14="http://schemas.microsoft.com/office/powerpoint/2010/main" val="2033225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7FA23D6-7AD7-492E-C3B2-D15291C1EF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25081" y="567628"/>
            <a:ext cx="5324475" cy="4143375"/>
          </a:xfrm>
          <a:prstGeom prst="rect">
            <a:avLst/>
          </a:prstGeom>
          <a:noFill/>
        </p:spPr>
      </p:pic>
    </p:spTree>
    <p:extLst>
      <p:ext uri="{BB962C8B-B14F-4D97-AF65-F5344CB8AC3E}">
        <p14:creationId xmlns:p14="http://schemas.microsoft.com/office/powerpoint/2010/main" val="1343788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idx="2"/>
          </p:nvPr>
        </p:nvSpPr>
        <p:spPr>
          <a:xfrm>
            <a:off x="2595072" y="2093275"/>
            <a:ext cx="105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62" name="Google Shape;162;p30"/>
          <p:cNvSpPr txBox="1">
            <a:spLocks noGrp="1"/>
          </p:cNvSpPr>
          <p:nvPr>
            <p:ph type="ctrTitle"/>
          </p:nvPr>
        </p:nvSpPr>
        <p:spPr>
          <a:xfrm>
            <a:off x="4007825" y="2173943"/>
            <a:ext cx="4535700"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VGG N</a:t>
            </a:r>
            <a:r>
              <a:rPr lang="en-US" altLang="zh-CN" dirty="0"/>
              <a:t>et</a:t>
            </a:r>
            <a:endParaRPr dirty="0"/>
          </a:p>
        </p:txBody>
      </p:sp>
      <p:sp>
        <p:nvSpPr>
          <p:cNvPr id="163" name="Google Shape;163;p30"/>
          <p:cNvSpPr txBox="1">
            <a:spLocks noGrp="1"/>
          </p:cNvSpPr>
          <p:nvPr>
            <p:ph type="subTitle" idx="1"/>
          </p:nvPr>
        </p:nvSpPr>
        <p:spPr>
          <a:xfrm>
            <a:off x="5621050" y="2841677"/>
            <a:ext cx="29223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2030026117 QIAN J</a:t>
            </a:r>
            <a:r>
              <a:rPr lang="en-US" altLang="zh-CN" dirty="0" err="1"/>
              <a:t>ingbin</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FFA79A5-395B-41D8-3EAD-D00F91CB12F9}"/>
              </a:ext>
            </a:extLst>
          </p:cNvPr>
          <p:cNvSpPr txBox="1"/>
          <p:nvPr/>
        </p:nvSpPr>
        <p:spPr>
          <a:xfrm>
            <a:off x="2368685" y="1777032"/>
            <a:ext cx="4572000" cy="1200329"/>
          </a:xfrm>
          <a:prstGeom prst="rect">
            <a:avLst/>
          </a:prstGeom>
          <a:noFill/>
        </p:spPr>
        <p:txBody>
          <a:bodyPr wrap="square">
            <a:spAutoFit/>
          </a:bodyPr>
          <a:lstStyle/>
          <a:p>
            <a:r>
              <a:rPr lang="en-US" altLang="zh-CN" sz="1800" dirty="0" err="1">
                <a:effectLst/>
                <a:latin typeface="Times New Roman" panose="02020603050405020304" pitchFamily="18" charset="0"/>
                <a:ea typeface="等线" panose="02010600030101010101" pitchFamily="2" charset="-122"/>
              </a:rPr>
              <a:t>VGGNet</a:t>
            </a:r>
            <a:r>
              <a:rPr lang="en-US" altLang="zh-CN" sz="1800" dirty="0">
                <a:effectLst/>
                <a:latin typeface="Times New Roman" panose="02020603050405020304" pitchFamily="18" charset="0"/>
                <a:ea typeface="等线" panose="02010600030101010101" pitchFamily="2" charset="-122"/>
              </a:rPr>
              <a:t> can be seen as an enhance version of </a:t>
            </a:r>
            <a:r>
              <a:rPr lang="en-US" altLang="zh-CN" sz="1800" dirty="0" err="1">
                <a:effectLst/>
                <a:latin typeface="Times New Roman" panose="02020603050405020304" pitchFamily="18" charset="0"/>
                <a:ea typeface="等线" panose="02010600030101010101" pitchFamily="2" charset="-122"/>
              </a:rPr>
              <a:t>AlexNet</a:t>
            </a:r>
            <a:r>
              <a:rPr lang="en-US" altLang="zh-CN" sz="1800" dirty="0">
                <a:effectLst/>
                <a:latin typeface="Times New Roman" panose="02020603050405020304" pitchFamily="18" charset="0"/>
                <a:ea typeface="等线" panose="02010600030101010101" pitchFamily="2" charset="-122"/>
              </a:rPr>
              <a:t>, consisting of five convolutional layer, three fully connected layer, a </a:t>
            </a:r>
            <a:r>
              <a:rPr lang="en-US" altLang="zh-CN" sz="1800" dirty="0" err="1">
                <a:effectLst/>
                <a:latin typeface="Times New Roman" panose="02020603050405020304" pitchFamily="18" charset="0"/>
                <a:ea typeface="等线" panose="02010600030101010101" pitchFamily="2" charset="-122"/>
              </a:rPr>
              <a:t>softmax</a:t>
            </a:r>
            <a:r>
              <a:rPr lang="en-US" altLang="zh-CN" sz="1800" dirty="0">
                <a:effectLst/>
                <a:latin typeface="Times New Roman" panose="02020603050405020304" pitchFamily="18" charset="0"/>
                <a:ea typeface="等线" panose="02010600030101010101" pitchFamily="2" charset="-122"/>
              </a:rPr>
              <a:t> output layer. </a:t>
            </a:r>
            <a:endParaRPr lang="zh-CN" altLang="en-US" sz="1800" dirty="0"/>
          </a:p>
        </p:txBody>
      </p:sp>
    </p:spTree>
    <p:extLst>
      <p:ext uri="{BB962C8B-B14F-4D97-AF65-F5344CB8AC3E}">
        <p14:creationId xmlns:p14="http://schemas.microsoft.com/office/powerpoint/2010/main" val="2233251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表格&#10;&#10;描述已自动生成">
            <a:extLst>
              <a:ext uri="{FF2B5EF4-FFF2-40B4-BE49-F238E27FC236}">
                <a16:creationId xmlns:a16="http://schemas.microsoft.com/office/drawing/2014/main" id="{88EDE96F-2FBF-0024-86C8-2857D6B299BC}"/>
              </a:ext>
            </a:extLst>
          </p:cNvPr>
          <p:cNvPicPr>
            <a:picLocks noChangeAspect="1"/>
          </p:cNvPicPr>
          <p:nvPr/>
        </p:nvPicPr>
        <p:blipFill>
          <a:blip r:embed="rId2"/>
          <a:stretch>
            <a:fillRect/>
          </a:stretch>
        </p:blipFill>
        <p:spPr>
          <a:xfrm>
            <a:off x="2616471" y="131941"/>
            <a:ext cx="4376529" cy="4380828"/>
          </a:xfrm>
          <a:prstGeom prst="rect">
            <a:avLst/>
          </a:prstGeom>
        </p:spPr>
      </p:pic>
      <p:sp>
        <p:nvSpPr>
          <p:cNvPr id="5" name="文本框 4">
            <a:extLst>
              <a:ext uri="{FF2B5EF4-FFF2-40B4-BE49-F238E27FC236}">
                <a16:creationId xmlns:a16="http://schemas.microsoft.com/office/drawing/2014/main" id="{DE75461E-A688-50EE-A7F6-4053061F4FB9}"/>
              </a:ext>
            </a:extLst>
          </p:cNvPr>
          <p:cNvSpPr txBox="1"/>
          <p:nvPr/>
        </p:nvSpPr>
        <p:spPr>
          <a:xfrm>
            <a:off x="2616471" y="4568173"/>
            <a:ext cx="4572000" cy="523220"/>
          </a:xfrm>
          <a:prstGeom prst="rect">
            <a:avLst/>
          </a:prstGeom>
          <a:noFill/>
        </p:spPr>
        <p:txBody>
          <a:bodyPr wrap="square">
            <a:spAutoFit/>
          </a:bodyPr>
          <a:lstStyle/>
          <a:p>
            <a:r>
              <a:rPr lang="en-US" altLang="zh-CN" sz="1400" dirty="0">
                <a:effectLst/>
                <a:latin typeface="Times New Roman" panose="02020603050405020304" pitchFamily="18" charset="0"/>
                <a:ea typeface="等线" panose="02010600030101010101" pitchFamily="2" charset="-122"/>
              </a:rPr>
              <a:t>Although the number of layers is deeper, its structure is simple, and its convolution kernel is small than </a:t>
            </a:r>
            <a:r>
              <a:rPr lang="en-US" altLang="zh-CN" sz="1400" dirty="0" err="1">
                <a:effectLst/>
                <a:latin typeface="Times New Roman" panose="02020603050405020304" pitchFamily="18" charset="0"/>
                <a:ea typeface="等线" panose="02010600030101010101" pitchFamily="2" charset="-122"/>
              </a:rPr>
              <a:t>AlexNet</a:t>
            </a:r>
            <a:r>
              <a:rPr lang="en-US" altLang="zh-CN" sz="1400" dirty="0">
                <a:effectLst/>
                <a:latin typeface="Times New Roman" panose="02020603050405020304" pitchFamily="18" charset="0"/>
                <a:ea typeface="等线" panose="02010600030101010101" pitchFamily="2" charset="-122"/>
              </a:rPr>
              <a:t>.</a:t>
            </a:r>
            <a:endParaRPr lang="zh-CN" altLang="en-US" dirty="0"/>
          </a:p>
        </p:txBody>
      </p:sp>
    </p:spTree>
    <p:extLst>
      <p:ext uri="{BB962C8B-B14F-4D97-AF65-F5344CB8AC3E}">
        <p14:creationId xmlns:p14="http://schemas.microsoft.com/office/powerpoint/2010/main" val="4214122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7"/>
        <p:cNvGrpSpPr/>
        <p:nvPr/>
      </p:nvGrpSpPr>
      <p:grpSpPr>
        <a:xfrm>
          <a:off x="0" y="0"/>
          <a:ext cx="0" cy="0"/>
          <a:chOff x="0" y="0"/>
          <a:chExt cx="0" cy="0"/>
        </a:xfrm>
      </p:grpSpPr>
      <p:pic>
        <p:nvPicPr>
          <p:cNvPr id="4" name="图片 3" descr="图示&#10;&#10;描述已自动生成">
            <a:extLst>
              <a:ext uri="{FF2B5EF4-FFF2-40B4-BE49-F238E27FC236}">
                <a16:creationId xmlns:a16="http://schemas.microsoft.com/office/drawing/2014/main" id="{701EC7CD-7E18-A81A-84D0-67FBE17EB3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0929" y="795904"/>
            <a:ext cx="5738043" cy="33701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 name="图片 1" descr="图形用户界面&#10;&#10;描述已自动生成">
            <a:extLst>
              <a:ext uri="{FF2B5EF4-FFF2-40B4-BE49-F238E27FC236}">
                <a16:creationId xmlns:a16="http://schemas.microsoft.com/office/drawing/2014/main" id="{3F460E6F-F1F6-6746-54DF-464D1CD089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47795"/>
            <a:ext cx="4647914" cy="3225620"/>
          </a:xfrm>
          <a:prstGeom prst="rect">
            <a:avLst/>
          </a:prstGeom>
          <a:noFill/>
          <a:ln>
            <a:noFill/>
          </a:ln>
        </p:spPr>
      </p:pic>
      <p:pic>
        <p:nvPicPr>
          <p:cNvPr id="6" name="图片 5" descr="图表, 折线图&#10;&#10;描述已自动生成">
            <a:extLst>
              <a:ext uri="{FF2B5EF4-FFF2-40B4-BE49-F238E27FC236}">
                <a16:creationId xmlns:a16="http://schemas.microsoft.com/office/drawing/2014/main" id="{3D0CB78B-C1A6-40F8-12F9-40F457732BD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7914" y="526452"/>
            <a:ext cx="4119739" cy="3246963"/>
          </a:xfrm>
          <a:prstGeom prst="rect">
            <a:avLst/>
          </a:prstGeom>
          <a:noFill/>
          <a:ln>
            <a:noFill/>
          </a:ln>
        </p:spPr>
      </p:pic>
      <p:pic>
        <p:nvPicPr>
          <p:cNvPr id="10" name="图片 9">
            <a:extLst>
              <a:ext uri="{FF2B5EF4-FFF2-40B4-BE49-F238E27FC236}">
                <a16:creationId xmlns:a16="http://schemas.microsoft.com/office/drawing/2014/main" id="{146CAE51-4BBB-9FBC-DC58-67A2CB972D99}"/>
              </a:ext>
            </a:extLst>
          </p:cNvPr>
          <p:cNvPicPr>
            <a:picLocks noChangeAspect="1"/>
          </p:cNvPicPr>
          <p:nvPr/>
        </p:nvPicPr>
        <p:blipFill rotWithShape="1">
          <a:blip r:embed="rId5"/>
          <a:srcRect r="49926" b="-3918"/>
          <a:stretch/>
        </p:blipFill>
        <p:spPr>
          <a:xfrm>
            <a:off x="388519" y="4064533"/>
            <a:ext cx="3292436" cy="921970"/>
          </a:xfrm>
          <a:prstGeom prst="rect">
            <a:avLst/>
          </a:prstGeom>
        </p:spPr>
      </p:pic>
      <p:pic>
        <p:nvPicPr>
          <p:cNvPr id="11" name="图片 10" descr="图片包含 表格&#10;&#10;描述已自动生成">
            <a:extLst>
              <a:ext uri="{FF2B5EF4-FFF2-40B4-BE49-F238E27FC236}">
                <a16:creationId xmlns:a16="http://schemas.microsoft.com/office/drawing/2014/main" id="{981F4704-7116-9CC8-776E-A09E4A848E75}"/>
              </a:ext>
            </a:extLst>
          </p:cNvPr>
          <p:cNvPicPr>
            <a:picLocks noChangeAspect="1"/>
          </p:cNvPicPr>
          <p:nvPr/>
        </p:nvPicPr>
        <p:blipFill rotWithShape="1">
          <a:blip r:embed="rId6"/>
          <a:srcRect r="43175" b="3337"/>
          <a:stretch/>
        </p:blipFill>
        <p:spPr>
          <a:xfrm>
            <a:off x="5073395" y="3916461"/>
            <a:ext cx="3434031" cy="1128408"/>
          </a:xfrm>
          <a:prstGeom prst="rect">
            <a:avLst/>
          </a:prstGeom>
        </p:spPr>
      </p:pic>
      <p:sp>
        <p:nvSpPr>
          <p:cNvPr id="13" name="文本框 12">
            <a:extLst>
              <a:ext uri="{FF2B5EF4-FFF2-40B4-BE49-F238E27FC236}">
                <a16:creationId xmlns:a16="http://schemas.microsoft.com/office/drawing/2014/main" id="{768C7E70-4932-AF22-3CBF-DD1FF430EE6F}"/>
              </a:ext>
            </a:extLst>
          </p:cNvPr>
          <p:cNvSpPr txBox="1"/>
          <p:nvPr/>
        </p:nvSpPr>
        <p:spPr>
          <a:xfrm>
            <a:off x="3934839" y="72011"/>
            <a:ext cx="1104089" cy="369332"/>
          </a:xfrm>
          <a:prstGeom prst="rect">
            <a:avLst/>
          </a:prstGeom>
          <a:noFill/>
        </p:spPr>
        <p:txBody>
          <a:bodyPr wrap="square">
            <a:spAutoFit/>
          </a:bodyPr>
          <a:lstStyle/>
          <a:p>
            <a:r>
              <a:rPr lang="en-US" altLang="zh-CN" sz="1800" b="1" dirty="0">
                <a:effectLst/>
                <a:latin typeface="等线" panose="02010600030101010101" pitchFamily="2" charset="-122"/>
                <a:cs typeface="Times New Roman" panose="02020603050405020304" pitchFamily="18" charset="0"/>
              </a:rPr>
              <a:t>cifar-10</a:t>
            </a:r>
            <a:endParaRPr lang="zh-CN" altLang="en-US" sz="1800" b="1" dirty="0"/>
          </a:p>
        </p:txBody>
      </p:sp>
    </p:spTree>
    <p:extLst>
      <p:ext uri="{BB962C8B-B14F-4D97-AF65-F5344CB8AC3E}">
        <p14:creationId xmlns:p14="http://schemas.microsoft.com/office/powerpoint/2010/main" val="1379539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9"/>
          <p:cNvSpPr txBox="1">
            <a:spLocks noGrp="1"/>
          </p:cNvSpPr>
          <p:nvPr>
            <p:ph type="title" idx="18"/>
          </p:nvPr>
        </p:nvSpPr>
        <p:spPr>
          <a:xfrm>
            <a:off x="1697129" y="398502"/>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142" name="Google Shape;142;p29"/>
          <p:cNvSpPr txBox="1">
            <a:spLocks noGrp="1"/>
          </p:cNvSpPr>
          <p:nvPr>
            <p:ph type="ctrTitle"/>
          </p:nvPr>
        </p:nvSpPr>
        <p:spPr>
          <a:xfrm flipH="1">
            <a:off x="-208528" y="1777434"/>
            <a:ext cx="2504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144" name="Google Shape;144;p29"/>
          <p:cNvSpPr txBox="1">
            <a:spLocks noGrp="1"/>
          </p:cNvSpPr>
          <p:nvPr>
            <p:ph type="ctrTitle" idx="3"/>
          </p:nvPr>
        </p:nvSpPr>
        <p:spPr>
          <a:xfrm flipH="1">
            <a:off x="1569333" y="1777491"/>
            <a:ext cx="2384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LeNet</a:t>
            </a:r>
            <a:endParaRPr dirty="0"/>
          </a:p>
        </p:txBody>
      </p:sp>
      <p:sp>
        <p:nvSpPr>
          <p:cNvPr id="146" name="Google Shape;146;p29"/>
          <p:cNvSpPr txBox="1">
            <a:spLocks noGrp="1"/>
          </p:cNvSpPr>
          <p:nvPr>
            <p:ph type="ctrTitle" idx="6"/>
          </p:nvPr>
        </p:nvSpPr>
        <p:spPr>
          <a:xfrm flipH="1">
            <a:off x="3119864" y="1799566"/>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AlexNet</a:t>
            </a:r>
            <a:endParaRPr dirty="0"/>
          </a:p>
        </p:txBody>
      </p:sp>
      <p:sp>
        <p:nvSpPr>
          <p:cNvPr id="148" name="Google Shape;148;p29"/>
          <p:cNvSpPr txBox="1">
            <a:spLocks noGrp="1"/>
          </p:cNvSpPr>
          <p:nvPr>
            <p:ph type="ctrTitle" idx="9"/>
          </p:nvPr>
        </p:nvSpPr>
        <p:spPr>
          <a:xfrm flipH="1">
            <a:off x="4571132" y="1790927"/>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VGG Net</a:t>
            </a:r>
            <a:endParaRPr dirty="0"/>
          </a:p>
        </p:txBody>
      </p:sp>
      <p:sp>
        <p:nvSpPr>
          <p:cNvPr id="150" name="Google Shape;150;p29"/>
          <p:cNvSpPr txBox="1">
            <a:spLocks noGrp="1"/>
          </p:cNvSpPr>
          <p:nvPr>
            <p:ph type="ctrTitle" idx="15"/>
          </p:nvPr>
        </p:nvSpPr>
        <p:spPr>
          <a:xfrm flipH="1">
            <a:off x="-199321" y="3755167"/>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ResNet</a:t>
            </a:r>
            <a:endParaRPr dirty="0"/>
          </a:p>
        </p:txBody>
      </p:sp>
      <p:sp>
        <p:nvSpPr>
          <p:cNvPr id="152" name="Google Shape;152;p29"/>
          <p:cNvSpPr txBox="1">
            <a:spLocks noGrp="1"/>
          </p:cNvSpPr>
          <p:nvPr>
            <p:ph type="title" idx="2"/>
          </p:nvPr>
        </p:nvSpPr>
        <p:spPr>
          <a:xfrm>
            <a:off x="778946" y="1280314"/>
            <a:ext cx="529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3" name="Google Shape;153;p29"/>
          <p:cNvSpPr txBox="1">
            <a:spLocks noGrp="1"/>
          </p:cNvSpPr>
          <p:nvPr>
            <p:ph type="title" idx="5"/>
          </p:nvPr>
        </p:nvSpPr>
        <p:spPr>
          <a:xfrm>
            <a:off x="2287981" y="1280314"/>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4" name="Google Shape;154;p29"/>
          <p:cNvSpPr txBox="1">
            <a:spLocks noGrp="1"/>
          </p:cNvSpPr>
          <p:nvPr>
            <p:ph type="title" idx="14"/>
          </p:nvPr>
        </p:nvSpPr>
        <p:spPr>
          <a:xfrm>
            <a:off x="5323982" y="1273966"/>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55" name="Google Shape;155;p29"/>
          <p:cNvSpPr txBox="1">
            <a:spLocks noGrp="1"/>
          </p:cNvSpPr>
          <p:nvPr>
            <p:ph type="title" idx="17"/>
          </p:nvPr>
        </p:nvSpPr>
        <p:spPr>
          <a:xfrm>
            <a:off x="553529" y="3250262"/>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 </a:t>
            </a:r>
            <a:endParaRPr/>
          </a:p>
        </p:txBody>
      </p:sp>
      <p:sp>
        <p:nvSpPr>
          <p:cNvPr id="156" name="Google Shape;156;p29"/>
          <p:cNvSpPr txBox="1">
            <a:spLocks noGrp="1"/>
          </p:cNvSpPr>
          <p:nvPr>
            <p:ph type="title" idx="8"/>
          </p:nvPr>
        </p:nvSpPr>
        <p:spPr>
          <a:xfrm>
            <a:off x="3848129" y="1271713"/>
            <a:ext cx="1053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 name="Google Shape;150;p29">
            <a:extLst>
              <a:ext uri="{FF2B5EF4-FFF2-40B4-BE49-F238E27FC236}">
                <a16:creationId xmlns:a16="http://schemas.microsoft.com/office/drawing/2014/main" id="{6F711243-AC6D-C0E2-62A6-3892236AB5BE}"/>
              </a:ext>
            </a:extLst>
          </p:cNvPr>
          <p:cNvSpPr txBox="1">
            <a:spLocks/>
          </p:cNvSpPr>
          <p:nvPr/>
        </p:nvSpPr>
        <p:spPr>
          <a:xfrm flipH="1">
            <a:off x="1500929" y="3750136"/>
            <a:ext cx="24531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accent1"/>
                </a:solidFill>
                <a:latin typeface="Teko Light"/>
                <a:ea typeface="Teko Light"/>
                <a:cs typeface="Teko Light"/>
                <a:sym typeface="Teko Light"/>
              </a:defRPr>
            </a:lvl1pPr>
            <a:lvl2pPr marR="0" lvl="1"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US" dirty="0" err="1"/>
              <a:t>EfficientNet</a:t>
            </a:r>
            <a:endParaRPr lang="en-US" dirty="0"/>
          </a:p>
        </p:txBody>
      </p:sp>
      <p:sp>
        <p:nvSpPr>
          <p:cNvPr id="4" name="Google Shape;155;p29">
            <a:extLst>
              <a:ext uri="{FF2B5EF4-FFF2-40B4-BE49-F238E27FC236}">
                <a16:creationId xmlns:a16="http://schemas.microsoft.com/office/drawing/2014/main" id="{91A6FFE4-26D9-9AF0-E0DF-3B0291C88656}"/>
              </a:ext>
            </a:extLst>
          </p:cNvPr>
          <p:cNvSpPr txBox="1">
            <a:spLocks/>
          </p:cNvSpPr>
          <p:nvPr/>
        </p:nvSpPr>
        <p:spPr>
          <a:xfrm>
            <a:off x="2253779" y="3245231"/>
            <a:ext cx="9474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Teko Light"/>
              <a:buNone/>
              <a:defRPr sz="3600" b="0" i="0" u="none" strike="noStrike" cap="none">
                <a:solidFill>
                  <a:schemeClr val="dk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06 </a:t>
            </a:r>
          </a:p>
        </p:txBody>
      </p:sp>
      <p:sp>
        <p:nvSpPr>
          <p:cNvPr id="17" name="Google Shape;150;p29">
            <a:extLst>
              <a:ext uri="{FF2B5EF4-FFF2-40B4-BE49-F238E27FC236}">
                <a16:creationId xmlns:a16="http://schemas.microsoft.com/office/drawing/2014/main" id="{96AE0460-CD62-67F1-72EA-6D8E4727F678}"/>
              </a:ext>
            </a:extLst>
          </p:cNvPr>
          <p:cNvSpPr txBox="1">
            <a:spLocks/>
          </p:cNvSpPr>
          <p:nvPr/>
        </p:nvSpPr>
        <p:spPr>
          <a:xfrm flipH="1">
            <a:off x="3201179" y="3747008"/>
            <a:ext cx="24531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accent1"/>
                </a:solidFill>
                <a:latin typeface="Teko Light"/>
                <a:ea typeface="Teko Light"/>
                <a:cs typeface="Teko Light"/>
                <a:sym typeface="Teko Light"/>
              </a:defRPr>
            </a:lvl1pPr>
            <a:lvl2pPr marR="0" lvl="1"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US" dirty="0"/>
              <a:t>Application</a:t>
            </a:r>
          </a:p>
        </p:txBody>
      </p:sp>
      <p:sp>
        <p:nvSpPr>
          <p:cNvPr id="18" name="Google Shape;155;p29">
            <a:extLst>
              <a:ext uri="{FF2B5EF4-FFF2-40B4-BE49-F238E27FC236}">
                <a16:creationId xmlns:a16="http://schemas.microsoft.com/office/drawing/2014/main" id="{9089713C-05CB-D692-038D-B1AA5C024CE1}"/>
              </a:ext>
            </a:extLst>
          </p:cNvPr>
          <p:cNvSpPr txBox="1">
            <a:spLocks/>
          </p:cNvSpPr>
          <p:nvPr/>
        </p:nvSpPr>
        <p:spPr>
          <a:xfrm>
            <a:off x="3954029" y="3242103"/>
            <a:ext cx="9474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Teko Light"/>
              <a:buNone/>
              <a:defRPr sz="3600" b="0" i="0" u="none" strike="noStrike" cap="none">
                <a:solidFill>
                  <a:schemeClr val="dk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07 </a:t>
            </a:r>
          </a:p>
        </p:txBody>
      </p:sp>
      <p:sp>
        <p:nvSpPr>
          <p:cNvPr id="19" name="Google Shape;150;p29">
            <a:extLst>
              <a:ext uri="{FF2B5EF4-FFF2-40B4-BE49-F238E27FC236}">
                <a16:creationId xmlns:a16="http://schemas.microsoft.com/office/drawing/2014/main" id="{930048B3-6F65-3648-2D36-1343D424E152}"/>
              </a:ext>
            </a:extLst>
          </p:cNvPr>
          <p:cNvSpPr txBox="1">
            <a:spLocks/>
          </p:cNvSpPr>
          <p:nvPr/>
        </p:nvSpPr>
        <p:spPr>
          <a:xfrm flipH="1">
            <a:off x="4629919" y="3751896"/>
            <a:ext cx="24531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accent1"/>
                </a:solidFill>
                <a:latin typeface="Teko Light"/>
                <a:ea typeface="Teko Light"/>
                <a:cs typeface="Teko Light"/>
                <a:sym typeface="Teko Light"/>
              </a:defRPr>
            </a:lvl1pPr>
            <a:lvl2pPr marR="0" lvl="1"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US" dirty="0"/>
              <a:t>Conclusion</a:t>
            </a:r>
          </a:p>
        </p:txBody>
      </p:sp>
      <p:sp>
        <p:nvSpPr>
          <p:cNvPr id="20" name="Google Shape;155;p29">
            <a:extLst>
              <a:ext uri="{FF2B5EF4-FFF2-40B4-BE49-F238E27FC236}">
                <a16:creationId xmlns:a16="http://schemas.microsoft.com/office/drawing/2014/main" id="{D8CBCC84-B713-97E9-9668-050963A1CFB6}"/>
              </a:ext>
            </a:extLst>
          </p:cNvPr>
          <p:cNvSpPr txBox="1">
            <a:spLocks/>
          </p:cNvSpPr>
          <p:nvPr/>
        </p:nvSpPr>
        <p:spPr>
          <a:xfrm>
            <a:off x="5382769" y="3256719"/>
            <a:ext cx="9474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Teko Light"/>
              <a:buNone/>
              <a:defRPr sz="3600" b="0" i="0" u="none" strike="noStrike" cap="none">
                <a:solidFill>
                  <a:schemeClr val="dk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08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idx="2"/>
          </p:nvPr>
        </p:nvSpPr>
        <p:spPr>
          <a:xfrm>
            <a:off x="2595072" y="2093275"/>
            <a:ext cx="105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62" name="Google Shape;162;p30"/>
          <p:cNvSpPr txBox="1">
            <a:spLocks noGrp="1"/>
          </p:cNvSpPr>
          <p:nvPr>
            <p:ph type="ctrTitle"/>
          </p:nvPr>
        </p:nvSpPr>
        <p:spPr>
          <a:xfrm>
            <a:off x="4007825" y="2173943"/>
            <a:ext cx="4535700"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6600" dirty="0"/>
              <a:t>R</a:t>
            </a:r>
            <a:r>
              <a:rPr lang="en-US" altLang="zh-CN" sz="6600" dirty="0" err="1"/>
              <a:t>esnet</a:t>
            </a:r>
            <a:endParaRPr sz="6600" dirty="0"/>
          </a:p>
        </p:txBody>
      </p:sp>
    </p:spTree>
    <p:extLst>
      <p:ext uri="{BB962C8B-B14F-4D97-AF65-F5344CB8AC3E}">
        <p14:creationId xmlns:p14="http://schemas.microsoft.com/office/powerpoint/2010/main" val="3260887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067749" y="223450"/>
            <a:ext cx="5008500" cy="630000"/>
          </a:xfrm>
          <a:prstGeom prst="rect">
            <a:avLst/>
          </a:prstGeom>
        </p:spPr>
        <p:txBody>
          <a:bodyPr spcFirstLastPara="1" wrap="square" lIns="91425" tIns="91425" rIns="91425" bIns="91425" anchor="t" anchorCtr="0">
            <a:noAutofit/>
          </a:bodyPr>
          <a:lstStyle/>
          <a:p>
            <a:r>
              <a:rPr lang="en-US" altLang="zh-CN" dirty="0"/>
              <a:t>Why was Resnet  created?</a:t>
            </a:r>
            <a:br>
              <a:rPr lang="en-US" altLang="zh-CN" dirty="0"/>
            </a:br>
            <a:endParaRPr lang="en-US" dirty="0"/>
          </a:p>
        </p:txBody>
      </p:sp>
      <p:sp>
        <p:nvSpPr>
          <p:cNvPr id="8" name="文本框 7">
            <a:extLst>
              <a:ext uri="{FF2B5EF4-FFF2-40B4-BE49-F238E27FC236}">
                <a16:creationId xmlns:a16="http://schemas.microsoft.com/office/drawing/2014/main" id="{508B22A3-B0DC-04DA-64F9-D25D30840029}"/>
              </a:ext>
            </a:extLst>
          </p:cNvPr>
          <p:cNvSpPr txBox="1"/>
          <p:nvPr/>
        </p:nvSpPr>
        <p:spPr>
          <a:xfrm>
            <a:off x="1155031" y="1951443"/>
            <a:ext cx="6833937" cy="1323439"/>
          </a:xfrm>
          <a:prstGeom prst="rect">
            <a:avLst/>
          </a:prstGeom>
          <a:noFill/>
        </p:spPr>
        <p:txBody>
          <a:bodyPr wrap="square">
            <a:spAutoFit/>
          </a:bodyPr>
          <a:lstStyle/>
          <a:p>
            <a:r>
              <a:rPr lang="en-US" altLang="zh-CN" sz="2000" b="0" i="0" dirty="0">
                <a:solidFill>
                  <a:srgbClr val="2A2B2E"/>
                </a:solidFill>
                <a:effectLst/>
                <a:latin typeface="PingFang SC"/>
              </a:rPr>
              <a:t>Before </a:t>
            </a:r>
            <a:r>
              <a:rPr lang="en-US" altLang="zh-CN" sz="2000" dirty="0">
                <a:solidFill>
                  <a:srgbClr val="2A2B2E"/>
                </a:solidFill>
                <a:latin typeface="PingFang SC"/>
              </a:rPr>
              <a:t>R</a:t>
            </a:r>
            <a:r>
              <a:rPr lang="en-US" altLang="zh-CN" sz="2000" b="0" i="0" dirty="0">
                <a:solidFill>
                  <a:srgbClr val="2A2B2E"/>
                </a:solidFill>
                <a:effectLst/>
                <a:latin typeface="PingFang SC"/>
              </a:rPr>
              <a:t>esnet was created, people simply relied on stacking neural network layers to achieve higher performance. </a:t>
            </a:r>
            <a:r>
              <a:rPr lang="en-US" altLang="zh-CN" sz="2000" dirty="0">
                <a:solidFill>
                  <a:srgbClr val="2A2B2E"/>
                </a:solidFill>
                <a:latin typeface="PingFang SC"/>
              </a:rPr>
              <a:t>R</a:t>
            </a:r>
            <a:r>
              <a:rPr lang="en-US" altLang="zh-CN" sz="2000" b="0" i="0" dirty="0">
                <a:solidFill>
                  <a:srgbClr val="2A2B2E"/>
                </a:solidFill>
                <a:effectLst/>
                <a:latin typeface="PingFang SC"/>
              </a:rPr>
              <a:t>esnet solves the problem of gradient vanishing and gradient explosion to some extent.</a:t>
            </a:r>
            <a:endParaRPr lang="zh-CN" altLang="en-US" sz="2000" dirty="0"/>
          </a:p>
        </p:txBody>
      </p:sp>
    </p:spTree>
    <p:extLst>
      <p:ext uri="{BB962C8B-B14F-4D97-AF65-F5344CB8AC3E}">
        <p14:creationId xmlns:p14="http://schemas.microsoft.com/office/powerpoint/2010/main" val="1283737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4" name="图片 3" descr="在这里插入图片描述">
            <a:extLst>
              <a:ext uri="{FF2B5EF4-FFF2-40B4-BE49-F238E27FC236}">
                <a16:creationId xmlns:a16="http://schemas.microsoft.com/office/drawing/2014/main" id="{560C36E9-A9A1-F54F-D718-D1506D8EFC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559" y="1694025"/>
            <a:ext cx="4104821" cy="2210769"/>
          </a:xfrm>
          <a:prstGeom prst="rect">
            <a:avLst/>
          </a:prstGeom>
          <a:noFill/>
          <a:ln>
            <a:noFill/>
          </a:ln>
        </p:spPr>
      </p:pic>
      <p:sp>
        <p:nvSpPr>
          <p:cNvPr id="7" name="文本框 6">
            <a:extLst>
              <a:ext uri="{FF2B5EF4-FFF2-40B4-BE49-F238E27FC236}">
                <a16:creationId xmlns:a16="http://schemas.microsoft.com/office/drawing/2014/main" id="{A280B55B-6405-E1D4-07B5-BF1018900A23}"/>
              </a:ext>
            </a:extLst>
          </p:cNvPr>
          <p:cNvSpPr txBox="1"/>
          <p:nvPr/>
        </p:nvSpPr>
        <p:spPr>
          <a:xfrm>
            <a:off x="5295434" y="1922246"/>
            <a:ext cx="3426662" cy="1754326"/>
          </a:xfrm>
          <a:prstGeom prst="rect">
            <a:avLst/>
          </a:prstGeom>
          <a:noFill/>
        </p:spPr>
        <p:txBody>
          <a:bodyPr wrap="square">
            <a:spAutoFit/>
          </a:bodyPr>
          <a:lstStyle/>
          <a:p>
            <a:r>
              <a:rPr lang="zh-CN" altLang="en-US" sz="1800" dirty="0"/>
              <a:t>Resnet adds an identical mapping layer so that the original input information can be transferred directly to the later layers.</a:t>
            </a:r>
            <a:endParaRPr lang="en-US" altLang="zh-CN" sz="1800" dirty="0"/>
          </a:p>
          <a:p>
            <a:endParaRPr lang="en-US" altLang="zh-CN" sz="1800" dirty="0"/>
          </a:p>
        </p:txBody>
      </p:sp>
      <p:sp>
        <p:nvSpPr>
          <p:cNvPr id="11" name="文本框 10">
            <a:extLst>
              <a:ext uri="{FF2B5EF4-FFF2-40B4-BE49-F238E27FC236}">
                <a16:creationId xmlns:a16="http://schemas.microsoft.com/office/drawing/2014/main" id="{1D72E6D7-84B7-D814-4ABE-60AEB8E79B94}"/>
              </a:ext>
            </a:extLst>
          </p:cNvPr>
          <p:cNvSpPr txBox="1"/>
          <p:nvPr/>
        </p:nvSpPr>
        <p:spPr>
          <a:xfrm>
            <a:off x="3086100" y="378508"/>
            <a:ext cx="3657600" cy="646331"/>
          </a:xfrm>
          <a:prstGeom prst="rect">
            <a:avLst/>
          </a:prstGeom>
          <a:noFill/>
        </p:spPr>
        <p:txBody>
          <a:bodyPr wrap="square">
            <a:spAutoFit/>
          </a:bodyPr>
          <a:lstStyle/>
          <a:p>
            <a:r>
              <a:rPr lang="en-US" altLang="zh-CN" sz="3600" dirty="0">
                <a:solidFill>
                  <a:schemeClr val="dk1"/>
                </a:solidFill>
                <a:latin typeface="Teko Light"/>
                <a:cs typeface="Teko Light"/>
                <a:sym typeface="Teko Light"/>
              </a:rPr>
              <a:t>Residual Learning </a:t>
            </a:r>
            <a:endParaRPr lang="zh-CN" altLang="en-US" sz="3600" dirty="0">
              <a:solidFill>
                <a:schemeClr val="dk1"/>
              </a:solidFill>
              <a:latin typeface="Teko Light"/>
              <a:cs typeface="Teko Light"/>
              <a:sym typeface="Teko Light"/>
            </a:endParaRPr>
          </a:p>
        </p:txBody>
      </p:sp>
    </p:spTree>
    <p:extLst>
      <p:ext uri="{BB962C8B-B14F-4D97-AF65-F5344CB8AC3E}">
        <p14:creationId xmlns:p14="http://schemas.microsoft.com/office/powerpoint/2010/main" val="1928630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466474" y="283608"/>
            <a:ext cx="4256526" cy="630000"/>
          </a:xfrm>
          <a:prstGeom prst="rect">
            <a:avLst/>
          </a:prstGeom>
        </p:spPr>
        <p:txBody>
          <a:bodyPr spcFirstLastPara="1" wrap="square" lIns="91425" tIns="91425" rIns="91425" bIns="91425" anchor="t" anchorCtr="0">
            <a:noAutofit/>
          </a:bodyPr>
          <a:lstStyle/>
          <a:p>
            <a:r>
              <a:rPr lang="en-US" altLang="zh-CN" dirty="0"/>
              <a:t>Residual Learning Unit</a:t>
            </a:r>
            <a:br>
              <a:rPr lang="en-US" altLang="zh-CN" b="0" i="0" dirty="0">
                <a:solidFill>
                  <a:srgbClr val="2A2B2E"/>
                </a:solidFill>
                <a:effectLst/>
                <a:latin typeface="PingFang SC"/>
              </a:rPr>
            </a:br>
            <a:endParaRPr dirty="0"/>
          </a:p>
        </p:txBody>
      </p:sp>
      <p:pic>
        <p:nvPicPr>
          <p:cNvPr id="4" name="图片 3" descr="图示&#10;&#10;描述已自动生成">
            <a:extLst>
              <a:ext uri="{FF2B5EF4-FFF2-40B4-BE49-F238E27FC236}">
                <a16:creationId xmlns:a16="http://schemas.microsoft.com/office/drawing/2014/main" id="{8AD9FD2E-42BC-1FD7-A8CD-A5398A167284}"/>
              </a:ext>
            </a:extLst>
          </p:cNvPr>
          <p:cNvPicPr>
            <a:picLocks noChangeAspect="1"/>
          </p:cNvPicPr>
          <p:nvPr/>
        </p:nvPicPr>
        <p:blipFill>
          <a:blip r:embed="rId3"/>
          <a:stretch>
            <a:fillRect/>
          </a:stretch>
        </p:blipFill>
        <p:spPr>
          <a:xfrm>
            <a:off x="4349182" y="1895233"/>
            <a:ext cx="4263124" cy="1708596"/>
          </a:xfrm>
          <a:prstGeom prst="rect">
            <a:avLst/>
          </a:prstGeom>
        </p:spPr>
      </p:pic>
      <p:sp>
        <p:nvSpPr>
          <p:cNvPr id="8" name="文本框 7">
            <a:extLst>
              <a:ext uri="{FF2B5EF4-FFF2-40B4-BE49-F238E27FC236}">
                <a16:creationId xmlns:a16="http://schemas.microsoft.com/office/drawing/2014/main" id="{5298EE59-A509-E65C-D10F-9F847A130C7B}"/>
              </a:ext>
            </a:extLst>
          </p:cNvPr>
          <p:cNvSpPr txBox="1"/>
          <p:nvPr/>
        </p:nvSpPr>
        <p:spPr>
          <a:xfrm>
            <a:off x="334147" y="1556506"/>
            <a:ext cx="3828695" cy="2585323"/>
          </a:xfrm>
          <a:prstGeom prst="rect">
            <a:avLst/>
          </a:prstGeom>
          <a:noFill/>
        </p:spPr>
        <p:txBody>
          <a:bodyPr wrap="square">
            <a:spAutoFit/>
          </a:bodyPr>
          <a:lstStyle/>
          <a:p>
            <a:r>
              <a:rPr lang="en-US" altLang="zh-CN" sz="1800" b="0" i="0" dirty="0">
                <a:solidFill>
                  <a:srgbClr val="2A2B2E"/>
                </a:solidFill>
                <a:effectLst/>
                <a:latin typeface="PingFang SC"/>
              </a:rPr>
              <a:t>The residual learning unit is the actuator in </a:t>
            </a:r>
            <a:r>
              <a:rPr lang="en-US" altLang="zh-CN" sz="1800" b="0" i="0" dirty="0" err="1">
                <a:solidFill>
                  <a:srgbClr val="2A2B2E"/>
                </a:solidFill>
                <a:effectLst/>
                <a:latin typeface="PingFang SC"/>
              </a:rPr>
              <a:t>resnet</a:t>
            </a:r>
            <a:r>
              <a:rPr lang="en-US" altLang="zh-CN" sz="1800" b="0" i="0" dirty="0">
                <a:solidFill>
                  <a:srgbClr val="2A2B2E"/>
                </a:solidFill>
                <a:effectLst/>
                <a:latin typeface="PingFang SC"/>
              </a:rPr>
              <a:t> that allows the raw input information to be transmitted directly to the </a:t>
            </a:r>
            <a:r>
              <a:rPr lang="en-US" altLang="zh-CN" sz="1800" dirty="0">
                <a:solidFill>
                  <a:srgbClr val="2A2B2E"/>
                </a:solidFill>
                <a:latin typeface="PingFang SC"/>
              </a:rPr>
              <a:t>later layer.</a:t>
            </a:r>
          </a:p>
          <a:p>
            <a:endParaRPr lang="en-US" altLang="zh-CN" sz="1800" dirty="0">
              <a:solidFill>
                <a:srgbClr val="2A2B2E"/>
              </a:solidFill>
              <a:latin typeface="PingFang SC"/>
            </a:endParaRPr>
          </a:p>
          <a:p>
            <a:r>
              <a:rPr lang="en-US" altLang="zh-CN" sz="1800" dirty="0">
                <a:solidFill>
                  <a:srgbClr val="2A2B2E"/>
                </a:solidFill>
                <a:latin typeface="PingFang SC"/>
              </a:rPr>
              <a:t>On the left are the residual learning units of the two layers and on the right are the residual learning units of the three layers.</a:t>
            </a:r>
            <a:endParaRPr lang="zh-CN" altLang="en-US" sz="1800" dirty="0">
              <a:solidFill>
                <a:srgbClr val="2A2B2E"/>
              </a:solidFill>
              <a:latin typeface="PingFang SC"/>
            </a:endParaRPr>
          </a:p>
        </p:txBody>
      </p:sp>
    </p:spTree>
    <p:extLst>
      <p:ext uri="{BB962C8B-B14F-4D97-AF65-F5344CB8AC3E}">
        <p14:creationId xmlns:p14="http://schemas.microsoft.com/office/powerpoint/2010/main" val="1498363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661631" y="223450"/>
            <a:ext cx="5008500" cy="630000"/>
          </a:xfrm>
          <a:prstGeom prst="rect">
            <a:avLst/>
          </a:prstGeom>
        </p:spPr>
        <p:txBody>
          <a:bodyPr spcFirstLastPara="1" wrap="square" lIns="91425" tIns="91425" rIns="91425" bIns="91425" anchor="t" anchorCtr="0">
            <a:noAutofit/>
          </a:bodyPr>
          <a:lstStyle/>
          <a:p>
            <a:r>
              <a:rPr lang="en-US" altLang="zh-CN" dirty="0"/>
              <a:t>Resnet stacks the residual learning unit</a:t>
            </a:r>
            <a:br>
              <a:rPr lang="en-US" altLang="zh-CN" dirty="0"/>
            </a:br>
            <a:endParaRPr lang="en-US" dirty="0"/>
          </a:p>
        </p:txBody>
      </p:sp>
      <p:pic>
        <p:nvPicPr>
          <p:cNvPr id="6" name="图片 5">
            <a:extLst>
              <a:ext uri="{FF2B5EF4-FFF2-40B4-BE49-F238E27FC236}">
                <a16:creationId xmlns:a16="http://schemas.microsoft.com/office/drawing/2014/main" id="{3A9E9374-66E2-8C69-0826-23948B6CF7F6}"/>
              </a:ext>
            </a:extLst>
          </p:cNvPr>
          <p:cNvPicPr>
            <a:picLocks noChangeAspect="1"/>
          </p:cNvPicPr>
          <p:nvPr/>
        </p:nvPicPr>
        <p:blipFill>
          <a:blip r:embed="rId3"/>
          <a:stretch>
            <a:fillRect/>
          </a:stretch>
        </p:blipFill>
        <p:spPr>
          <a:xfrm>
            <a:off x="0" y="-147454"/>
            <a:ext cx="2427645" cy="5438408"/>
          </a:xfrm>
          <a:prstGeom prst="rect">
            <a:avLst/>
          </a:prstGeom>
        </p:spPr>
      </p:pic>
      <p:sp>
        <p:nvSpPr>
          <p:cNvPr id="8" name="文本框 7">
            <a:extLst>
              <a:ext uri="{FF2B5EF4-FFF2-40B4-BE49-F238E27FC236}">
                <a16:creationId xmlns:a16="http://schemas.microsoft.com/office/drawing/2014/main" id="{508B22A3-B0DC-04DA-64F9-D25D30840029}"/>
              </a:ext>
            </a:extLst>
          </p:cNvPr>
          <p:cNvSpPr txBox="1"/>
          <p:nvPr/>
        </p:nvSpPr>
        <p:spPr>
          <a:xfrm>
            <a:off x="2848834" y="1446116"/>
            <a:ext cx="4821297" cy="1631216"/>
          </a:xfrm>
          <a:prstGeom prst="rect">
            <a:avLst/>
          </a:prstGeom>
          <a:noFill/>
        </p:spPr>
        <p:txBody>
          <a:bodyPr wrap="square">
            <a:spAutoFit/>
          </a:bodyPr>
          <a:lstStyle/>
          <a:p>
            <a:r>
              <a:rPr lang="en-US" altLang="zh-CN" sz="2000" b="0" i="0" dirty="0">
                <a:solidFill>
                  <a:srgbClr val="2A2B2E"/>
                </a:solidFill>
                <a:effectLst/>
                <a:latin typeface="PingFang SC"/>
              </a:rPr>
              <a:t>Resnet has many side lines that directly participate the input of the previous residual learning unit into the output, so that the subsequent residual learning unit can directly learn the residual.</a:t>
            </a:r>
            <a:endParaRPr lang="zh-CN" altLang="en-US" sz="2000" dirty="0"/>
          </a:p>
        </p:txBody>
      </p:sp>
    </p:spTree>
    <p:extLst>
      <p:ext uri="{BB962C8B-B14F-4D97-AF65-F5344CB8AC3E}">
        <p14:creationId xmlns:p14="http://schemas.microsoft.com/office/powerpoint/2010/main" val="16891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2799DC8-9B70-84AA-5E64-2C0412146E3D}"/>
              </a:ext>
            </a:extLst>
          </p:cNvPr>
          <p:cNvSpPr>
            <a:spLocks noGrp="1"/>
          </p:cNvSpPr>
          <p:nvPr>
            <p:ph type="title"/>
          </p:nvPr>
        </p:nvSpPr>
        <p:spPr>
          <a:xfrm>
            <a:off x="2299381" y="400723"/>
            <a:ext cx="4302000" cy="630000"/>
          </a:xfrm>
        </p:spPr>
        <p:txBody>
          <a:bodyPr/>
          <a:lstStyle/>
          <a:p>
            <a:r>
              <a:rPr lang="en-US" altLang="zh-CN" dirty="0"/>
              <a:t>Resnet v1</a:t>
            </a:r>
            <a:r>
              <a:rPr lang="zh-CN" altLang="en-US" dirty="0"/>
              <a:t> </a:t>
            </a:r>
            <a:r>
              <a:rPr lang="en-US" altLang="zh-CN" dirty="0"/>
              <a:t>&amp;</a:t>
            </a:r>
            <a:r>
              <a:rPr lang="zh-CN" altLang="en-US" dirty="0"/>
              <a:t> </a:t>
            </a:r>
            <a:r>
              <a:rPr lang="en-US" altLang="zh-CN" dirty="0"/>
              <a:t>Resnet</a:t>
            </a:r>
            <a:r>
              <a:rPr lang="zh-CN" altLang="en-US" dirty="0"/>
              <a:t> </a:t>
            </a:r>
            <a:r>
              <a:rPr lang="en-US" altLang="zh-CN" dirty="0"/>
              <a:t>v2</a:t>
            </a:r>
            <a:br>
              <a:rPr lang="en-US" altLang="zh-CN" dirty="0"/>
            </a:br>
            <a:r>
              <a:rPr lang="en-US" altLang="zh-CN" dirty="0"/>
              <a:t>CIFAR-10 Dataset</a:t>
            </a:r>
            <a:endParaRPr lang="zh-CN" altLang="en-US" dirty="0"/>
          </a:p>
        </p:txBody>
      </p:sp>
      <p:pic>
        <p:nvPicPr>
          <p:cNvPr id="4" name="图片 3">
            <a:extLst>
              <a:ext uri="{FF2B5EF4-FFF2-40B4-BE49-F238E27FC236}">
                <a16:creationId xmlns:a16="http://schemas.microsoft.com/office/drawing/2014/main" id="{0F396335-1306-8B2E-200D-750777F136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7806" y="1832319"/>
            <a:ext cx="3926840" cy="2686050"/>
          </a:xfrm>
          <a:prstGeom prst="rect">
            <a:avLst/>
          </a:prstGeom>
          <a:noFill/>
          <a:ln>
            <a:noFill/>
          </a:ln>
        </p:spPr>
      </p:pic>
      <p:pic>
        <p:nvPicPr>
          <p:cNvPr id="5" name="图片 4">
            <a:extLst>
              <a:ext uri="{FF2B5EF4-FFF2-40B4-BE49-F238E27FC236}">
                <a16:creationId xmlns:a16="http://schemas.microsoft.com/office/drawing/2014/main" id="{1368B29F-5423-D827-2D64-FC5D203721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0103" y="1832319"/>
            <a:ext cx="3945890" cy="2698750"/>
          </a:xfrm>
          <a:prstGeom prst="rect">
            <a:avLst/>
          </a:prstGeom>
          <a:noFill/>
          <a:ln>
            <a:noFill/>
          </a:ln>
        </p:spPr>
      </p:pic>
    </p:spTree>
    <p:extLst>
      <p:ext uri="{BB962C8B-B14F-4D97-AF65-F5344CB8AC3E}">
        <p14:creationId xmlns:p14="http://schemas.microsoft.com/office/powerpoint/2010/main" val="2993043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46"/>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EfficientNet</a:t>
            </a:r>
            <a:endParaRPr dirty="0"/>
          </a:p>
        </p:txBody>
      </p:sp>
      <p:sp>
        <p:nvSpPr>
          <p:cNvPr id="728" name="Google Shape;728;p46"/>
          <p:cNvSpPr txBox="1">
            <a:spLocks noGrp="1"/>
          </p:cNvSpPr>
          <p:nvPr>
            <p:ph type="title" idx="2"/>
          </p:nvPr>
        </p:nvSpPr>
        <p:spPr>
          <a:xfrm flipH="1">
            <a:off x="2133750" y="2105829"/>
            <a:ext cx="2000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729" name="Google Shape;729;p46"/>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Manage depth, width and resolution</a:t>
            </a:r>
            <a:endParaRPr dirty="0"/>
          </a:p>
        </p:txBody>
      </p:sp>
      <p:sp>
        <p:nvSpPr>
          <p:cNvPr id="2" name="Google Shape;729;p46">
            <a:extLst>
              <a:ext uri="{FF2B5EF4-FFF2-40B4-BE49-F238E27FC236}">
                <a16:creationId xmlns:a16="http://schemas.microsoft.com/office/drawing/2014/main" id="{7C1B9D31-7D4B-5225-1F6F-7C87865A41E1}"/>
              </a:ext>
            </a:extLst>
          </p:cNvPr>
          <p:cNvSpPr txBox="1">
            <a:spLocks/>
          </p:cNvSpPr>
          <p:nvPr/>
        </p:nvSpPr>
        <p:spPr>
          <a:xfrm flipH="1">
            <a:off x="5679437" y="3599721"/>
            <a:ext cx="25599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4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1pPr>
            <a:lvl2pPr marL="914400" marR="0" lvl="1" indent="-317500" algn="ctr"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2pPr>
            <a:lvl3pPr marL="1371600" marR="0" lvl="2" indent="-304800" algn="ctr"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3pPr>
            <a:lvl4pPr marL="1828800" marR="0" lvl="3" indent="-304800" algn="ctr"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4pPr>
            <a:lvl5pPr marL="2286000" marR="0" lvl="4" indent="-304800" algn="ctr"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5pPr>
            <a:lvl6pPr marL="2743200" marR="0" lvl="5" indent="-304800" algn="ctr"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6pPr>
            <a:lvl7pPr marL="3200400" marR="0" lvl="6" indent="-304800" algn="ctr"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7pPr>
            <a:lvl8pPr marL="3657600" marR="0" lvl="7" indent="-304800" algn="ctr"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8pPr>
            <a:lvl9pPr marL="4114800" marR="0" lvl="8" indent="-304800" algn="ctr"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9pPr>
          </a:lstStyle>
          <a:p>
            <a:pPr marL="0" indent="0"/>
            <a:r>
              <a:rPr lang="en-US" altLang="zh-CN" dirty="0"/>
              <a:t>FENG </a:t>
            </a:r>
            <a:r>
              <a:rPr lang="en-US" altLang="zh-CN" dirty="0" err="1"/>
              <a:t>Ziao</a:t>
            </a:r>
            <a:r>
              <a:rPr lang="en-US" altLang="zh-CN" dirty="0"/>
              <a:t> 2030026036</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 Scaling</a:t>
            </a:r>
            <a:endParaRPr dirty="0"/>
          </a:p>
        </p:txBody>
      </p:sp>
      <p:sp>
        <p:nvSpPr>
          <p:cNvPr id="218" name="Google Shape;218;p32"/>
          <p:cNvSpPr/>
          <p:nvPr/>
        </p:nvSpPr>
        <p:spPr>
          <a:xfrm rot="5990292">
            <a:off x="4233746" y="2861279"/>
            <a:ext cx="1931965" cy="881657"/>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rot="-1853308">
            <a:off x="3061826" y="1966252"/>
            <a:ext cx="2991614" cy="960775"/>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rot="-207137">
            <a:off x="4764295" y="3421688"/>
            <a:ext cx="717402" cy="717402"/>
          </a:xfrm>
          <a:prstGeom prst="ellipse">
            <a:avLst/>
          </a:prstGeom>
          <a:solidFill>
            <a:schemeClr val="accent4"/>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3364913" y="2579775"/>
            <a:ext cx="717300" cy="717300"/>
          </a:xfrm>
          <a:prstGeom prst="ellipse">
            <a:avLst/>
          </a:prstGeom>
          <a:solidFill>
            <a:schemeClr val="accent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5078438" y="1561600"/>
            <a:ext cx="717300" cy="717300"/>
          </a:xfrm>
          <a:prstGeom prst="ellipse">
            <a:avLst/>
          </a:prstGeom>
          <a:solidFill>
            <a:schemeClr val="accen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Width</a:t>
            </a:r>
            <a:endParaRPr dirty="0"/>
          </a:p>
        </p:txBody>
      </p:sp>
      <p:sp>
        <p:nvSpPr>
          <p:cNvPr id="224" name="Google Shape;224;p32"/>
          <p:cNvSpPr txBox="1">
            <a:spLocks noGrp="1"/>
          </p:cNvSpPr>
          <p:nvPr>
            <p:ph type="subTitle" idx="1"/>
          </p:nvPr>
        </p:nvSpPr>
        <p:spPr>
          <a:xfrm flipH="1">
            <a:off x="715630" y="2828489"/>
            <a:ext cx="2285700" cy="87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Increase neural number in some specific  layers to improve feature capture</a:t>
            </a:r>
          </a:p>
          <a:p>
            <a:pPr marL="0" lvl="0" indent="0" algn="r" rtl="0">
              <a:spcBef>
                <a:spcPts val="0"/>
              </a:spcBef>
              <a:spcAft>
                <a:spcPts val="0"/>
              </a:spcAft>
              <a:buNone/>
            </a:pPr>
            <a:endParaRPr lang="en-US" dirty="0"/>
          </a:p>
        </p:txBody>
      </p:sp>
      <p:sp>
        <p:nvSpPr>
          <p:cNvPr id="225" name="Google Shape;225;p32"/>
          <p:cNvSpPr txBox="1">
            <a:spLocks noGrp="1"/>
          </p:cNvSpPr>
          <p:nvPr>
            <p:ph type="ctrTitle" idx="2"/>
          </p:nvPr>
        </p:nvSpPr>
        <p:spPr>
          <a:xfrm flipH="1">
            <a:off x="5754257" y="3263080"/>
            <a:ext cx="156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Resolution</a:t>
            </a:r>
            <a:endParaRPr dirty="0"/>
          </a:p>
        </p:txBody>
      </p:sp>
      <p:sp>
        <p:nvSpPr>
          <p:cNvPr id="226" name="Google Shape;226;p32"/>
          <p:cNvSpPr txBox="1">
            <a:spLocks noGrp="1"/>
          </p:cNvSpPr>
          <p:nvPr>
            <p:ph type="subTitle" idx="3"/>
          </p:nvPr>
        </p:nvSpPr>
        <p:spPr>
          <a:xfrm flipH="1">
            <a:off x="5754257" y="3659612"/>
            <a:ext cx="2285700"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a:t>
            </a:r>
            <a:r>
              <a:rPr lang="en" dirty="0"/>
              <a:t>ncrease resolution may potentially get more fine geatures, but training speed will slow down </a:t>
            </a:r>
            <a:endParaRPr dirty="0"/>
          </a:p>
        </p:txBody>
      </p:sp>
      <p:sp>
        <p:nvSpPr>
          <p:cNvPr id="227" name="Google Shape;227;p32"/>
          <p:cNvSpPr txBox="1">
            <a:spLocks noGrp="1"/>
          </p:cNvSpPr>
          <p:nvPr>
            <p:ph type="ctrTitle"/>
          </p:nvPr>
        </p:nvSpPr>
        <p:spPr>
          <a:xfrm flipH="1">
            <a:off x="3343913" y="2739250"/>
            <a:ext cx="759300" cy="3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01</a:t>
            </a:r>
            <a:endParaRPr sz="3000">
              <a:solidFill>
                <a:schemeClr val="lt1"/>
              </a:solidFill>
            </a:endParaRPr>
          </a:p>
        </p:txBody>
      </p:sp>
      <p:sp>
        <p:nvSpPr>
          <p:cNvPr id="228" name="Google Shape;228;p32"/>
          <p:cNvSpPr txBox="1">
            <a:spLocks noGrp="1"/>
          </p:cNvSpPr>
          <p:nvPr>
            <p:ph type="ctrTitle"/>
          </p:nvPr>
        </p:nvSpPr>
        <p:spPr>
          <a:xfrm flipH="1">
            <a:off x="5047163" y="1678341"/>
            <a:ext cx="7797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02</a:t>
            </a:r>
            <a:endParaRPr sz="3000">
              <a:solidFill>
                <a:schemeClr val="lt1"/>
              </a:solidFill>
            </a:endParaRPr>
          </a:p>
        </p:txBody>
      </p:sp>
      <p:sp>
        <p:nvSpPr>
          <p:cNvPr id="229" name="Google Shape;229;p32"/>
          <p:cNvSpPr txBox="1">
            <a:spLocks noGrp="1"/>
          </p:cNvSpPr>
          <p:nvPr>
            <p:ph type="ctrTitle"/>
          </p:nvPr>
        </p:nvSpPr>
        <p:spPr>
          <a:xfrm flipH="1">
            <a:off x="4834388" y="3537750"/>
            <a:ext cx="5769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03</a:t>
            </a:r>
            <a:endParaRPr sz="3000">
              <a:solidFill>
                <a:schemeClr val="lt1"/>
              </a:solidFill>
            </a:endParaRPr>
          </a:p>
        </p:txBody>
      </p:sp>
      <p:sp>
        <p:nvSpPr>
          <p:cNvPr id="230" name="Google Shape;230;p32"/>
          <p:cNvSpPr txBox="1">
            <a:spLocks noGrp="1"/>
          </p:cNvSpPr>
          <p:nvPr>
            <p:ph type="ctrTitle" idx="4"/>
          </p:nvPr>
        </p:nvSpPr>
        <p:spPr>
          <a:xfrm flipH="1">
            <a:off x="6095335" y="1398079"/>
            <a:ext cx="156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Depth</a:t>
            </a:r>
            <a:endParaRPr dirty="0"/>
          </a:p>
        </p:txBody>
      </p:sp>
      <p:sp>
        <p:nvSpPr>
          <p:cNvPr id="231" name="Google Shape;231;p32"/>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 m</a:t>
            </a:r>
            <a:r>
              <a:rPr lang="en" dirty="0"/>
              <a:t>ore layers result in richer, more complex features, </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0"/>
          <p:cNvSpPr/>
          <p:nvPr/>
        </p:nvSpPr>
        <p:spPr>
          <a:xfrm>
            <a:off x="3164700" y="1304600"/>
            <a:ext cx="6691200" cy="6691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Compound Scaling Method</a:t>
            </a:r>
            <a:endParaRPr sz="3600" dirty="0"/>
          </a:p>
        </p:txBody>
      </p:sp>
      <p:sp>
        <p:nvSpPr>
          <p:cNvPr id="325" name="Google Shape;325;p40"/>
          <p:cNvSpPr txBox="1">
            <a:spLocks noGrp="1"/>
          </p:cNvSpPr>
          <p:nvPr>
            <p:ph type="subTitle" idx="1"/>
          </p:nvPr>
        </p:nvSpPr>
        <p:spPr>
          <a:xfrm flipH="1">
            <a:off x="4775100" y="2432592"/>
            <a:ext cx="3895800" cy="24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err="1"/>
              <a:t>s.t.</a:t>
            </a:r>
            <a:r>
              <a:rPr lang="en-US" sz="2000" dirty="0"/>
              <a:t> stands for restrict condition and α,β,γ are constraints that can use a </a:t>
            </a:r>
            <a:r>
              <a:rPr lang="en-US" sz="2000" b="1" dirty="0"/>
              <a:t>small grid search </a:t>
            </a:r>
            <a:r>
              <a:rPr lang="en-US" sz="2000" dirty="0"/>
              <a:t>to determine these optimal hyperparameter values</a:t>
            </a:r>
          </a:p>
        </p:txBody>
      </p:sp>
      <p:pic>
        <p:nvPicPr>
          <p:cNvPr id="2" name="图片 1" descr="文本, 信件&#10;&#10;描述已自动生成">
            <a:extLst>
              <a:ext uri="{FF2B5EF4-FFF2-40B4-BE49-F238E27FC236}">
                <a16:creationId xmlns:a16="http://schemas.microsoft.com/office/drawing/2014/main" id="{0DF2C8D0-197E-96CA-62FD-DD91E83BFAB9}"/>
              </a:ext>
            </a:extLst>
          </p:cNvPr>
          <p:cNvPicPr>
            <a:picLocks noChangeAspect="1"/>
          </p:cNvPicPr>
          <p:nvPr/>
        </p:nvPicPr>
        <p:blipFill>
          <a:blip r:embed="rId3"/>
          <a:stretch>
            <a:fillRect/>
          </a:stretch>
        </p:blipFill>
        <p:spPr>
          <a:xfrm>
            <a:off x="620282" y="1633520"/>
            <a:ext cx="3942118" cy="2427299"/>
          </a:xfrm>
          <a:prstGeom prst="rect">
            <a:avLst/>
          </a:prstGeom>
        </p:spPr>
      </p:pic>
      <p:sp>
        <p:nvSpPr>
          <p:cNvPr id="3" name="文本框 2">
            <a:extLst>
              <a:ext uri="{FF2B5EF4-FFF2-40B4-BE49-F238E27FC236}">
                <a16:creationId xmlns:a16="http://schemas.microsoft.com/office/drawing/2014/main" id="{61E3D6AB-3E0E-4CC1-7E54-0DE8602C56D1}"/>
              </a:ext>
            </a:extLst>
          </p:cNvPr>
          <p:cNvSpPr txBox="1"/>
          <p:nvPr/>
        </p:nvSpPr>
        <p:spPr>
          <a:xfrm>
            <a:off x="2421000" y="4768089"/>
            <a:ext cx="6585230" cy="307777"/>
          </a:xfrm>
          <a:prstGeom prst="rect">
            <a:avLst/>
          </a:prstGeom>
          <a:noFill/>
        </p:spPr>
        <p:txBody>
          <a:bodyPr wrap="square">
            <a:spAutoFit/>
          </a:bodyPr>
          <a:lstStyle/>
          <a:p>
            <a:r>
              <a:rPr lang="en-US" altLang="zh-CN" sz="1400" u="sng" dirty="0" err="1">
                <a:solidFill>
                  <a:srgbClr val="0563C1"/>
                </a:solidFill>
                <a:effectLst/>
                <a:latin typeface="Times New Roman" panose="02020603050405020304" pitchFamily="18" charset="0"/>
                <a:cs typeface="Times New Roman" panose="02020603050405020304" pitchFamily="18" charset="0"/>
                <a:hlinkClick r:id="rId4"/>
              </a:rPr>
              <a:t>EfficientNet</a:t>
            </a:r>
            <a:r>
              <a:rPr lang="en-US" altLang="zh-CN" sz="1400" u="sng" dirty="0">
                <a:solidFill>
                  <a:srgbClr val="0563C1"/>
                </a:solidFill>
                <a:effectLst/>
                <a:latin typeface="Times New Roman" panose="02020603050405020304" pitchFamily="18" charset="0"/>
                <a:cs typeface="Times New Roman" panose="02020603050405020304" pitchFamily="18" charset="0"/>
                <a:hlinkClick r:id="rId4"/>
              </a:rPr>
              <a:t>: Rethinking Model Scaling for Convolutional Neural Networks</a:t>
            </a:r>
            <a:r>
              <a:rPr lang="en-US" altLang="zh-CN" sz="1400" dirty="0">
                <a:effectLst/>
                <a:latin typeface="Times New Roman" panose="02020603050405020304" pitchFamily="18" charset="0"/>
                <a:ea typeface="等线" panose="02010600030101010101" pitchFamily="2" charset="-122"/>
              </a:rPr>
              <a:t> (ICML 2019)</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tLang="zh-CN" dirty="0"/>
              <a:t>Compound Scaling Method</a:t>
            </a:r>
            <a:endParaRPr dirty="0"/>
          </a:p>
        </p:txBody>
      </p:sp>
      <p:sp>
        <p:nvSpPr>
          <p:cNvPr id="169" name="Google Shape;169;p31"/>
          <p:cNvSpPr/>
          <p:nvPr/>
        </p:nvSpPr>
        <p:spPr>
          <a:xfrm>
            <a:off x="-691411" y="1228650"/>
            <a:ext cx="5724600" cy="572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1"/>
          <p:cNvSpPr txBox="1">
            <a:spLocks noGrp="1"/>
          </p:cNvSpPr>
          <p:nvPr>
            <p:ph type="body" idx="1"/>
          </p:nvPr>
        </p:nvSpPr>
        <p:spPr>
          <a:xfrm>
            <a:off x="705907" y="1646991"/>
            <a:ext cx="3235450" cy="1485775"/>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US" dirty="0"/>
              <a:t>Use different φ can generate a family of </a:t>
            </a:r>
            <a:r>
              <a:rPr lang="en-US" dirty="0" err="1"/>
              <a:t>EfficientNets</a:t>
            </a:r>
            <a:r>
              <a:rPr lang="en-US" dirty="0"/>
              <a:t> name from EfficientNetB0 to EfficientNetB7</a:t>
            </a:r>
          </a:p>
        </p:txBody>
      </p:sp>
      <p:pic>
        <p:nvPicPr>
          <p:cNvPr id="2" name="图片 1" descr="表格&#10;&#10;描述已自动生成">
            <a:extLst>
              <a:ext uri="{FF2B5EF4-FFF2-40B4-BE49-F238E27FC236}">
                <a16:creationId xmlns:a16="http://schemas.microsoft.com/office/drawing/2014/main" id="{96E7871A-A6FB-6800-DBEA-828515962832}"/>
              </a:ext>
            </a:extLst>
          </p:cNvPr>
          <p:cNvPicPr>
            <a:picLocks noChangeAspect="1"/>
          </p:cNvPicPr>
          <p:nvPr/>
        </p:nvPicPr>
        <p:blipFill>
          <a:blip r:embed="rId3"/>
          <a:stretch>
            <a:fillRect/>
          </a:stretch>
        </p:blipFill>
        <p:spPr>
          <a:xfrm>
            <a:off x="3941357" y="1028249"/>
            <a:ext cx="4839252" cy="3062701"/>
          </a:xfrm>
          <a:prstGeom prst="rect">
            <a:avLst/>
          </a:prstGeom>
        </p:spPr>
      </p:pic>
      <p:sp>
        <p:nvSpPr>
          <p:cNvPr id="4" name="文本框 3">
            <a:extLst>
              <a:ext uri="{FF2B5EF4-FFF2-40B4-BE49-F238E27FC236}">
                <a16:creationId xmlns:a16="http://schemas.microsoft.com/office/drawing/2014/main" id="{AC98E2CB-B6DC-DA93-51E9-DEBDC3B34C5A}"/>
              </a:ext>
            </a:extLst>
          </p:cNvPr>
          <p:cNvSpPr txBox="1"/>
          <p:nvPr/>
        </p:nvSpPr>
        <p:spPr>
          <a:xfrm>
            <a:off x="2421000" y="4768089"/>
            <a:ext cx="6585230" cy="307777"/>
          </a:xfrm>
          <a:prstGeom prst="rect">
            <a:avLst/>
          </a:prstGeom>
          <a:noFill/>
        </p:spPr>
        <p:txBody>
          <a:bodyPr wrap="square">
            <a:spAutoFit/>
          </a:bodyPr>
          <a:lstStyle/>
          <a:p>
            <a:r>
              <a:rPr lang="en-US" altLang="zh-CN" sz="1400" u="sng" dirty="0" err="1">
                <a:solidFill>
                  <a:srgbClr val="0563C1"/>
                </a:solidFill>
                <a:effectLst/>
                <a:latin typeface="Times New Roman" panose="02020603050405020304" pitchFamily="18" charset="0"/>
                <a:cs typeface="Times New Roman" panose="02020603050405020304" pitchFamily="18" charset="0"/>
                <a:hlinkClick r:id="rId4"/>
              </a:rPr>
              <a:t>EfficientNet</a:t>
            </a:r>
            <a:r>
              <a:rPr lang="en-US" altLang="zh-CN" sz="1400" u="sng" dirty="0">
                <a:solidFill>
                  <a:srgbClr val="0563C1"/>
                </a:solidFill>
                <a:effectLst/>
                <a:latin typeface="Times New Roman" panose="02020603050405020304" pitchFamily="18" charset="0"/>
                <a:cs typeface="Times New Roman" panose="02020603050405020304" pitchFamily="18" charset="0"/>
                <a:hlinkClick r:id="rId4"/>
              </a:rPr>
              <a:t>: Rethinking Model Scaling for Convolutional Neural Networks</a:t>
            </a:r>
            <a:r>
              <a:rPr lang="en-US" altLang="zh-CN" sz="1400" dirty="0">
                <a:effectLst/>
                <a:latin typeface="Times New Roman" panose="02020603050405020304" pitchFamily="18" charset="0"/>
                <a:ea typeface="等线" panose="02010600030101010101" pitchFamily="2" charset="-122"/>
              </a:rPr>
              <a:t> (ICML 2019)</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idx="2"/>
          </p:nvPr>
        </p:nvSpPr>
        <p:spPr>
          <a:xfrm>
            <a:off x="2595072" y="2093275"/>
            <a:ext cx="105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62" name="Google Shape;162;p30"/>
          <p:cNvSpPr txBox="1">
            <a:spLocks noGrp="1"/>
          </p:cNvSpPr>
          <p:nvPr>
            <p:ph type="ctrTitle"/>
          </p:nvPr>
        </p:nvSpPr>
        <p:spPr>
          <a:xfrm>
            <a:off x="4007825" y="2173943"/>
            <a:ext cx="4535700"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ltLang="zh-CN" dirty="0"/>
              <a:t>Introduction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8"/>
          <p:cNvSpPr txBox="1">
            <a:spLocks noGrp="1"/>
          </p:cNvSpPr>
          <p:nvPr>
            <p:ph type="title" idx="15"/>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EffficientNetB0</a:t>
            </a:r>
            <a:endParaRPr sz="3600" dirty="0"/>
          </a:p>
        </p:txBody>
      </p:sp>
      <p:sp>
        <p:nvSpPr>
          <p:cNvPr id="28" name="文本框 27">
            <a:extLst>
              <a:ext uri="{FF2B5EF4-FFF2-40B4-BE49-F238E27FC236}">
                <a16:creationId xmlns:a16="http://schemas.microsoft.com/office/drawing/2014/main" id="{246133CF-CB72-9EAA-6179-C576EE0693BC}"/>
              </a:ext>
            </a:extLst>
          </p:cNvPr>
          <p:cNvSpPr txBox="1"/>
          <p:nvPr/>
        </p:nvSpPr>
        <p:spPr>
          <a:xfrm>
            <a:off x="2421000" y="4768089"/>
            <a:ext cx="6585230" cy="307777"/>
          </a:xfrm>
          <a:prstGeom prst="rect">
            <a:avLst/>
          </a:prstGeom>
          <a:noFill/>
        </p:spPr>
        <p:txBody>
          <a:bodyPr wrap="square">
            <a:spAutoFit/>
          </a:bodyPr>
          <a:lstStyle/>
          <a:p>
            <a:r>
              <a:rPr lang="en-US" altLang="zh-CN" sz="1400" u="sng" dirty="0" err="1">
                <a:solidFill>
                  <a:srgbClr val="0563C1"/>
                </a:solidFill>
                <a:effectLst/>
                <a:latin typeface="Times New Roman" panose="02020603050405020304" pitchFamily="18" charset="0"/>
                <a:cs typeface="Times New Roman" panose="02020603050405020304" pitchFamily="18" charset="0"/>
                <a:hlinkClick r:id="rId3"/>
              </a:rPr>
              <a:t>EfficientNet</a:t>
            </a:r>
            <a:r>
              <a:rPr lang="en-US" altLang="zh-CN" sz="1400" u="sng" dirty="0">
                <a:solidFill>
                  <a:srgbClr val="0563C1"/>
                </a:solidFill>
                <a:effectLst/>
                <a:latin typeface="Times New Roman" panose="02020603050405020304" pitchFamily="18" charset="0"/>
                <a:cs typeface="Times New Roman" panose="02020603050405020304" pitchFamily="18" charset="0"/>
                <a:hlinkClick r:id="rId3"/>
              </a:rPr>
              <a:t>: Rethinking Model Scaling for Convolutional Neural Networks</a:t>
            </a:r>
            <a:r>
              <a:rPr lang="en-US" altLang="zh-CN" sz="1400" dirty="0">
                <a:effectLst/>
                <a:latin typeface="Times New Roman" panose="02020603050405020304" pitchFamily="18" charset="0"/>
                <a:ea typeface="等线" panose="02010600030101010101" pitchFamily="2" charset="-122"/>
              </a:rPr>
              <a:t> (ICML 2019)</a:t>
            </a:r>
            <a:endParaRPr lang="zh-CN" altLang="en-US" dirty="0"/>
          </a:p>
        </p:txBody>
      </p:sp>
      <p:pic>
        <p:nvPicPr>
          <p:cNvPr id="30" name="图片 29">
            <a:extLst>
              <a:ext uri="{FF2B5EF4-FFF2-40B4-BE49-F238E27FC236}">
                <a16:creationId xmlns:a16="http://schemas.microsoft.com/office/drawing/2014/main" id="{540194EB-7CF7-42F9-4566-1EB7A56E42C7}"/>
              </a:ext>
            </a:extLst>
          </p:cNvPr>
          <p:cNvPicPr>
            <a:picLocks noChangeAspect="1"/>
          </p:cNvPicPr>
          <p:nvPr/>
        </p:nvPicPr>
        <p:blipFill>
          <a:blip r:embed="rId4"/>
          <a:stretch>
            <a:fillRect/>
          </a:stretch>
        </p:blipFill>
        <p:spPr>
          <a:xfrm>
            <a:off x="724470" y="1066012"/>
            <a:ext cx="7718529" cy="318113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8"/>
          <p:cNvSpPr txBox="1">
            <a:spLocks noGrp="1"/>
          </p:cNvSpPr>
          <p:nvPr>
            <p:ph type="title" idx="15"/>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EffficientNetB7</a:t>
            </a:r>
            <a:endParaRPr sz="3600" dirty="0"/>
          </a:p>
        </p:txBody>
      </p:sp>
      <p:sp>
        <p:nvSpPr>
          <p:cNvPr id="28" name="文本框 27">
            <a:extLst>
              <a:ext uri="{FF2B5EF4-FFF2-40B4-BE49-F238E27FC236}">
                <a16:creationId xmlns:a16="http://schemas.microsoft.com/office/drawing/2014/main" id="{246133CF-CB72-9EAA-6179-C576EE0693BC}"/>
              </a:ext>
            </a:extLst>
          </p:cNvPr>
          <p:cNvSpPr txBox="1"/>
          <p:nvPr/>
        </p:nvSpPr>
        <p:spPr>
          <a:xfrm>
            <a:off x="2421000" y="4768089"/>
            <a:ext cx="6585230" cy="307777"/>
          </a:xfrm>
          <a:prstGeom prst="rect">
            <a:avLst/>
          </a:prstGeom>
          <a:noFill/>
        </p:spPr>
        <p:txBody>
          <a:bodyPr wrap="square">
            <a:spAutoFit/>
          </a:bodyPr>
          <a:lstStyle/>
          <a:p>
            <a:r>
              <a:rPr lang="en-US" altLang="zh-CN" sz="1400" u="sng" dirty="0" err="1">
                <a:solidFill>
                  <a:srgbClr val="0563C1"/>
                </a:solidFill>
                <a:effectLst/>
                <a:latin typeface="Times New Roman" panose="02020603050405020304" pitchFamily="18" charset="0"/>
                <a:cs typeface="Times New Roman" panose="02020603050405020304" pitchFamily="18" charset="0"/>
                <a:hlinkClick r:id="rId3"/>
              </a:rPr>
              <a:t>EfficientNet</a:t>
            </a:r>
            <a:r>
              <a:rPr lang="en-US" altLang="zh-CN" sz="1400" u="sng" dirty="0">
                <a:solidFill>
                  <a:srgbClr val="0563C1"/>
                </a:solidFill>
                <a:effectLst/>
                <a:latin typeface="Times New Roman" panose="02020603050405020304" pitchFamily="18" charset="0"/>
                <a:cs typeface="Times New Roman" panose="02020603050405020304" pitchFamily="18" charset="0"/>
                <a:hlinkClick r:id="rId3"/>
              </a:rPr>
              <a:t>: Rethinking Model Scaling for Convolutional Neural Networks</a:t>
            </a:r>
            <a:r>
              <a:rPr lang="en-US" altLang="zh-CN" sz="1400" dirty="0">
                <a:effectLst/>
                <a:latin typeface="Times New Roman" panose="02020603050405020304" pitchFamily="18" charset="0"/>
                <a:ea typeface="等线" panose="02010600030101010101" pitchFamily="2" charset="-122"/>
              </a:rPr>
              <a:t> (ICML 2019)</a:t>
            </a:r>
            <a:endParaRPr lang="zh-CN" altLang="en-US" dirty="0"/>
          </a:p>
        </p:txBody>
      </p:sp>
      <p:pic>
        <p:nvPicPr>
          <p:cNvPr id="3" name="图片 2">
            <a:extLst>
              <a:ext uri="{FF2B5EF4-FFF2-40B4-BE49-F238E27FC236}">
                <a16:creationId xmlns:a16="http://schemas.microsoft.com/office/drawing/2014/main" id="{1DBB2900-93C2-DDFA-55D9-8F3929022B5D}"/>
              </a:ext>
            </a:extLst>
          </p:cNvPr>
          <p:cNvPicPr>
            <a:picLocks noChangeAspect="1"/>
          </p:cNvPicPr>
          <p:nvPr/>
        </p:nvPicPr>
        <p:blipFill>
          <a:blip r:embed="rId4"/>
          <a:stretch>
            <a:fillRect/>
          </a:stretch>
        </p:blipFill>
        <p:spPr>
          <a:xfrm>
            <a:off x="823580" y="1139992"/>
            <a:ext cx="7496839" cy="3095124"/>
          </a:xfrm>
          <a:prstGeom prst="rect">
            <a:avLst/>
          </a:prstGeom>
        </p:spPr>
      </p:pic>
    </p:spTree>
    <p:extLst>
      <p:ext uri="{BB962C8B-B14F-4D97-AF65-F5344CB8AC3E}">
        <p14:creationId xmlns:p14="http://schemas.microsoft.com/office/powerpoint/2010/main" val="2331003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9"/>
          <p:cNvSpPr txBox="1">
            <a:spLocks noGrp="1"/>
          </p:cNvSpPr>
          <p:nvPr>
            <p:ph type="title" idx="18"/>
          </p:nvPr>
        </p:nvSpPr>
        <p:spPr>
          <a:xfrm>
            <a:off x="2460953" y="0"/>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Experiment Results</a:t>
            </a:r>
            <a:br>
              <a:rPr lang="en" dirty="0"/>
            </a:br>
            <a:r>
              <a:rPr lang="en-US" altLang="zh-CN" dirty="0"/>
              <a:t>CIFAR-10 Dataset</a:t>
            </a:r>
            <a:endParaRPr dirty="0"/>
          </a:p>
        </p:txBody>
      </p:sp>
      <p:pic>
        <p:nvPicPr>
          <p:cNvPr id="47" name="图片 46">
            <a:extLst>
              <a:ext uri="{FF2B5EF4-FFF2-40B4-BE49-F238E27FC236}">
                <a16:creationId xmlns:a16="http://schemas.microsoft.com/office/drawing/2014/main" id="{2D9B5333-D1B5-A832-9BA5-F8DC6CEAA83A}"/>
              </a:ext>
            </a:extLst>
          </p:cNvPr>
          <p:cNvPicPr>
            <a:picLocks noChangeAspect="1"/>
          </p:cNvPicPr>
          <p:nvPr/>
        </p:nvPicPr>
        <p:blipFill>
          <a:blip r:embed="rId3"/>
          <a:stretch>
            <a:fillRect/>
          </a:stretch>
        </p:blipFill>
        <p:spPr>
          <a:xfrm>
            <a:off x="190093" y="1179095"/>
            <a:ext cx="4381907" cy="3286430"/>
          </a:xfrm>
          <a:prstGeom prst="rect">
            <a:avLst/>
          </a:prstGeom>
        </p:spPr>
      </p:pic>
      <p:pic>
        <p:nvPicPr>
          <p:cNvPr id="49" name="图片 48">
            <a:extLst>
              <a:ext uri="{FF2B5EF4-FFF2-40B4-BE49-F238E27FC236}">
                <a16:creationId xmlns:a16="http://schemas.microsoft.com/office/drawing/2014/main" id="{5FC1F1EB-3CB1-58EE-3D9C-D3897FFE99CB}"/>
              </a:ext>
            </a:extLst>
          </p:cNvPr>
          <p:cNvPicPr>
            <a:picLocks noChangeAspect="1"/>
          </p:cNvPicPr>
          <p:nvPr/>
        </p:nvPicPr>
        <p:blipFill>
          <a:blip r:embed="rId4"/>
          <a:stretch>
            <a:fillRect/>
          </a:stretch>
        </p:blipFill>
        <p:spPr>
          <a:xfrm>
            <a:off x="4572000" y="1179095"/>
            <a:ext cx="4381907" cy="3286430"/>
          </a:xfrm>
          <a:prstGeom prst="rect">
            <a:avLst/>
          </a:prstGeom>
        </p:spPr>
      </p:pic>
      <p:sp>
        <p:nvSpPr>
          <p:cNvPr id="50" name="文本框 49">
            <a:extLst>
              <a:ext uri="{FF2B5EF4-FFF2-40B4-BE49-F238E27FC236}">
                <a16:creationId xmlns:a16="http://schemas.microsoft.com/office/drawing/2014/main" id="{6FF4AF8C-4740-6B50-5DD0-0E6BA8F65768}"/>
              </a:ext>
            </a:extLst>
          </p:cNvPr>
          <p:cNvSpPr txBox="1"/>
          <p:nvPr/>
        </p:nvSpPr>
        <p:spPr>
          <a:xfrm>
            <a:off x="1407695" y="4577122"/>
            <a:ext cx="2562726" cy="307777"/>
          </a:xfrm>
          <a:prstGeom prst="rect">
            <a:avLst/>
          </a:prstGeom>
          <a:noFill/>
        </p:spPr>
        <p:txBody>
          <a:bodyPr wrap="square" rtlCol="0">
            <a:spAutoFit/>
          </a:bodyPr>
          <a:lstStyle/>
          <a:p>
            <a:r>
              <a:rPr lang="en-US" altLang="zh-CN" dirty="0"/>
              <a:t>EfficientNetB0 on CIFAR-10</a:t>
            </a:r>
            <a:endParaRPr lang="zh-CN" altLang="en-US" dirty="0"/>
          </a:p>
        </p:txBody>
      </p:sp>
      <p:sp>
        <p:nvSpPr>
          <p:cNvPr id="51" name="文本框 50">
            <a:extLst>
              <a:ext uri="{FF2B5EF4-FFF2-40B4-BE49-F238E27FC236}">
                <a16:creationId xmlns:a16="http://schemas.microsoft.com/office/drawing/2014/main" id="{D66B9CAE-1122-D02B-7DD5-5EF99D14E7A1}"/>
              </a:ext>
            </a:extLst>
          </p:cNvPr>
          <p:cNvSpPr txBox="1"/>
          <p:nvPr/>
        </p:nvSpPr>
        <p:spPr>
          <a:xfrm>
            <a:off x="4572000" y="4557237"/>
            <a:ext cx="2562726" cy="307777"/>
          </a:xfrm>
          <a:prstGeom prst="rect">
            <a:avLst/>
          </a:prstGeom>
          <a:noFill/>
        </p:spPr>
        <p:txBody>
          <a:bodyPr wrap="square" rtlCol="0">
            <a:spAutoFit/>
          </a:bodyPr>
          <a:lstStyle/>
          <a:p>
            <a:r>
              <a:rPr lang="en-US" altLang="zh-CN" dirty="0"/>
              <a:t>EfficientNetB7 on CIFAR-10</a:t>
            </a:r>
            <a:endParaRPr lang="zh-CN" altLang="en-US" dirty="0"/>
          </a:p>
        </p:txBody>
      </p:sp>
    </p:spTree>
    <p:extLst>
      <p:ext uri="{BB962C8B-B14F-4D97-AF65-F5344CB8AC3E}">
        <p14:creationId xmlns:p14="http://schemas.microsoft.com/office/powerpoint/2010/main" val="341055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9"/>
          <p:cNvSpPr txBox="1">
            <a:spLocks noGrp="1"/>
          </p:cNvSpPr>
          <p:nvPr>
            <p:ph type="title" idx="18"/>
          </p:nvPr>
        </p:nvSpPr>
        <p:spPr>
          <a:xfrm>
            <a:off x="2421000" y="47975"/>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Experiment Results</a:t>
            </a:r>
            <a:br>
              <a:rPr lang="en" dirty="0"/>
            </a:br>
            <a:r>
              <a:rPr lang="en-US" altLang="zh-CN" dirty="0"/>
              <a:t>CIFAR-10 Dataset</a:t>
            </a:r>
            <a:endParaRPr dirty="0"/>
          </a:p>
        </p:txBody>
      </p:sp>
      <p:pic>
        <p:nvPicPr>
          <p:cNvPr id="47" name="图片 46">
            <a:extLst>
              <a:ext uri="{FF2B5EF4-FFF2-40B4-BE49-F238E27FC236}">
                <a16:creationId xmlns:a16="http://schemas.microsoft.com/office/drawing/2014/main" id="{2D9B5333-D1B5-A832-9BA5-F8DC6CEAA83A}"/>
              </a:ext>
            </a:extLst>
          </p:cNvPr>
          <p:cNvPicPr>
            <a:picLocks noChangeAspect="1"/>
          </p:cNvPicPr>
          <p:nvPr/>
        </p:nvPicPr>
        <p:blipFill>
          <a:blip r:embed="rId3"/>
          <a:stretch>
            <a:fillRect/>
          </a:stretch>
        </p:blipFill>
        <p:spPr>
          <a:xfrm>
            <a:off x="190093" y="1179095"/>
            <a:ext cx="4381907" cy="3286430"/>
          </a:xfrm>
          <a:prstGeom prst="rect">
            <a:avLst/>
          </a:prstGeom>
        </p:spPr>
      </p:pic>
      <p:sp>
        <p:nvSpPr>
          <p:cNvPr id="50" name="文本框 49">
            <a:extLst>
              <a:ext uri="{FF2B5EF4-FFF2-40B4-BE49-F238E27FC236}">
                <a16:creationId xmlns:a16="http://schemas.microsoft.com/office/drawing/2014/main" id="{6FF4AF8C-4740-6B50-5DD0-0E6BA8F65768}"/>
              </a:ext>
            </a:extLst>
          </p:cNvPr>
          <p:cNvSpPr txBox="1"/>
          <p:nvPr/>
        </p:nvSpPr>
        <p:spPr>
          <a:xfrm>
            <a:off x="601579" y="4577122"/>
            <a:ext cx="3368842" cy="307777"/>
          </a:xfrm>
          <a:prstGeom prst="rect">
            <a:avLst/>
          </a:prstGeom>
          <a:noFill/>
        </p:spPr>
        <p:txBody>
          <a:bodyPr wrap="square" rtlCol="0">
            <a:spAutoFit/>
          </a:bodyPr>
          <a:lstStyle/>
          <a:p>
            <a:r>
              <a:rPr lang="en-US" altLang="zh-CN" dirty="0"/>
              <a:t>EfficientNetB0 with pre-trained weights</a:t>
            </a:r>
            <a:endParaRPr lang="zh-CN" altLang="en-US" dirty="0"/>
          </a:p>
        </p:txBody>
      </p:sp>
      <p:sp>
        <p:nvSpPr>
          <p:cNvPr id="51" name="文本框 50">
            <a:extLst>
              <a:ext uri="{FF2B5EF4-FFF2-40B4-BE49-F238E27FC236}">
                <a16:creationId xmlns:a16="http://schemas.microsoft.com/office/drawing/2014/main" id="{D66B9CAE-1122-D02B-7DD5-5EF99D14E7A1}"/>
              </a:ext>
            </a:extLst>
          </p:cNvPr>
          <p:cNvSpPr txBox="1"/>
          <p:nvPr/>
        </p:nvSpPr>
        <p:spPr>
          <a:xfrm>
            <a:off x="4920916" y="4557237"/>
            <a:ext cx="2213810" cy="307777"/>
          </a:xfrm>
          <a:prstGeom prst="rect">
            <a:avLst/>
          </a:prstGeom>
          <a:noFill/>
        </p:spPr>
        <p:txBody>
          <a:bodyPr wrap="square" rtlCol="0">
            <a:spAutoFit/>
          </a:bodyPr>
          <a:lstStyle/>
          <a:p>
            <a:r>
              <a:rPr lang="en-US" altLang="zh-CN" dirty="0"/>
              <a:t>random initialization</a:t>
            </a:r>
            <a:endParaRPr lang="zh-CN" altLang="en-US" dirty="0"/>
          </a:p>
        </p:txBody>
      </p:sp>
      <p:pic>
        <p:nvPicPr>
          <p:cNvPr id="2" name="图片 1">
            <a:extLst>
              <a:ext uri="{FF2B5EF4-FFF2-40B4-BE49-F238E27FC236}">
                <a16:creationId xmlns:a16="http://schemas.microsoft.com/office/drawing/2014/main" id="{59FC7010-FCA0-741C-B217-5FC0422DD78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21696" y="1179095"/>
            <a:ext cx="4375723" cy="3286429"/>
          </a:xfrm>
          <a:prstGeom prst="rect">
            <a:avLst/>
          </a:prstGeom>
          <a:noFill/>
          <a:ln>
            <a:noFill/>
          </a:ln>
        </p:spPr>
      </p:pic>
    </p:spTree>
    <p:extLst>
      <p:ext uri="{BB962C8B-B14F-4D97-AF65-F5344CB8AC3E}">
        <p14:creationId xmlns:p14="http://schemas.microsoft.com/office/powerpoint/2010/main" val="2336618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46"/>
          <p:cNvSpPr txBox="1">
            <a:spLocks noGrp="1"/>
          </p:cNvSpPr>
          <p:nvPr>
            <p:ph type="ctrTitle"/>
          </p:nvPr>
        </p:nvSpPr>
        <p:spPr>
          <a:xfrm flipH="1">
            <a:off x="4847211" y="1643974"/>
            <a:ext cx="3690300" cy="136250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Application</a:t>
            </a:r>
            <a:endParaRPr dirty="0"/>
          </a:p>
        </p:txBody>
      </p:sp>
      <p:sp>
        <p:nvSpPr>
          <p:cNvPr id="728" name="Google Shape;728;p46"/>
          <p:cNvSpPr txBox="1">
            <a:spLocks noGrp="1"/>
          </p:cNvSpPr>
          <p:nvPr>
            <p:ph type="title" idx="2"/>
          </p:nvPr>
        </p:nvSpPr>
        <p:spPr>
          <a:xfrm flipH="1">
            <a:off x="2133750" y="2105829"/>
            <a:ext cx="2000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dirty="0"/>
          </a:p>
        </p:txBody>
      </p:sp>
      <p:sp>
        <p:nvSpPr>
          <p:cNvPr id="729" name="Google Shape;729;p46"/>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 Image Recognizaation Application</a:t>
            </a:r>
            <a:endParaRPr dirty="0"/>
          </a:p>
        </p:txBody>
      </p:sp>
    </p:spTree>
    <p:extLst>
      <p:ext uri="{BB962C8B-B14F-4D97-AF65-F5344CB8AC3E}">
        <p14:creationId xmlns:p14="http://schemas.microsoft.com/office/powerpoint/2010/main" val="1609941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5" name="图片 4">
            <a:extLst>
              <a:ext uri="{FF2B5EF4-FFF2-40B4-BE49-F238E27FC236}">
                <a16:creationId xmlns:a16="http://schemas.microsoft.com/office/drawing/2014/main" id="{791E978A-637A-9C01-FAF1-CC896A1CE35A}"/>
              </a:ext>
            </a:extLst>
          </p:cNvPr>
          <p:cNvPicPr>
            <a:picLocks noChangeAspect="1"/>
          </p:cNvPicPr>
          <p:nvPr/>
        </p:nvPicPr>
        <p:blipFill>
          <a:blip r:embed="rId3"/>
          <a:stretch>
            <a:fillRect/>
          </a:stretch>
        </p:blipFill>
        <p:spPr>
          <a:xfrm>
            <a:off x="2374533" y="570650"/>
            <a:ext cx="4692609" cy="1205519"/>
          </a:xfrm>
          <a:prstGeom prst="rect">
            <a:avLst/>
          </a:prstGeom>
        </p:spPr>
      </p:pic>
    </p:spTree>
    <p:extLst>
      <p:ext uri="{BB962C8B-B14F-4D97-AF65-F5344CB8AC3E}">
        <p14:creationId xmlns:p14="http://schemas.microsoft.com/office/powerpoint/2010/main" val="1621389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5" name="图片 4">
            <a:extLst>
              <a:ext uri="{FF2B5EF4-FFF2-40B4-BE49-F238E27FC236}">
                <a16:creationId xmlns:a16="http://schemas.microsoft.com/office/drawing/2014/main" id="{791E978A-637A-9C01-FAF1-CC896A1CE35A}"/>
              </a:ext>
            </a:extLst>
          </p:cNvPr>
          <p:cNvPicPr>
            <a:picLocks noChangeAspect="1"/>
          </p:cNvPicPr>
          <p:nvPr/>
        </p:nvPicPr>
        <p:blipFill>
          <a:blip r:embed="rId3"/>
          <a:stretch>
            <a:fillRect/>
          </a:stretch>
        </p:blipFill>
        <p:spPr>
          <a:xfrm>
            <a:off x="2374533" y="570650"/>
            <a:ext cx="4692609" cy="1205519"/>
          </a:xfrm>
          <a:prstGeom prst="rect">
            <a:avLst/>
          </a:prstGeom>
        </p:spPr>
      </p:pic>
      <p:pic>
        <p:nvPicPr>
          <p:cNvPr id="2" name="图片 1">
            <a:extLst>
              <a:ext uri="{FF2B5EF4-FFF2-40B4-BE49-F238E27FC236}">
                <a16:creationId xmlns:a16="http://schemas.microsoft.com/office/drawing/2014/main" id="{3D31AC0B-38D2-45E9-5B8F-0A431CE72F90}"/>
              </a:ext>
            </a:extLst>
          </p:cNvPr>
          <p:cNvPicPr>
            <a:picLocks noChangeAspect="1"/>
          </p:cNvPicPr>
          <p:nvPr/>
        </p:nvPicPr>
        <p:blipFill>
          <a:blip r:embed="rId4"/>
          <a:stretch>
            <a:fillRect/>
          </a:stretch>
        </p:blipFill>
        <p:spPr>
          <a:xfrm>
            <a:off x="2692794" y="2108948"/>
            <a:ext cx="3758411" cy="2335849"/>
          </a:xfrm>
          <a:prstGeom prst="rect">
            <a:avLst/>
          </a:prstGeom>
        </p:spPr>
      </p:pic>
    </p:spTree>
    <p:extLst>
      <p:ext uri="{BB962C8B-B14F-4D97-AF65-F5344CB8AC3E}">
        <p14:creationId xmlns:p14="http://schemas.microsoft.com/office/powerpoint/2010/main" val="1086997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3" name="图片 2">
            <a:extLst>
              <a:ext uri="{FF2B5EF4-FFF2-40B4-BE49-F238E27FC236}">
                <a16:creationId xmlns:a16="http://schemas.microsoft.com/office/drawing/2014/main" id="{C9B675CF-188E-1ECE-5615-80B4DDAFBC5A}"/>
              </a:ext>
            </a:extLst>
          </p:cNvPr>
          <p:cNvPicPr>
            <a:picLocks noChangeAspect="1"/>
          </p:cNvPicPr>
          <p:nvPr/>
        </p:nvPicPr>
        <p:blipFill>
          <a:blip r:embed="rId3"/>
          <a:stretch>
            <a:fillRect/>
          </a:stretch>
        </p:blipFill>
        <p:spPr>
          <a:xfrm>
            <a:off x="1445800" y="2492720"/>
            <a:ext cx="2066290" cy="1758950"/>
          </a:xfrm>
          <a:prstGeom prst="rect">
            <a:avLst/>
          </a:prstGeom>
        </p:spPr>
      </p:pic>
      <p:pic>
        <p:nvPicPr>
          <p:cNvPr id="4" name="图片 3">
            <a:extLst>
              <a:ext uri="{FF2B5EF4-FFF2-40B4-BE49-F238E27FC236}">
                <a16:creationId xmlns:a16="http://schemas.microsoft.com/office/drawing/2014/main" id="{DA2D32E6-12F6-CD9D-257A-192395F44539}"/>
              </a:ext>
            </a:extLst>
          </p:cNvPr>
          <p:cNvPicPr>
            <a:picLocks noChangeAspect="1"/>
          </p:cNvPicPr>
          <p:nvPr/>
        </p:nvPicPr>
        <p:blipFill>
          <a:blip r:embed="rId4"/>
          <a:stretch>
            <a:fillRect/>
          </a:stretch>
        </p:blipFill>
        <p:spPr>
          <a:xfrm>
            <a:off x="4823311" y="2492720"/>
            <a:ext cx="2104390" cy="1797685"/>
          </a:xfrm>
          <a:prstGeom prst="rect">
            <a:avLst/>
          </a:prstGeom>
        </p:spPr>
      </p:pic>
      <p:pic>
        <p:nvPicPr>
          <p:cNvPr id="7" name="图片 6" descr="狗张着嘴&#10;&#10;描述已自动生成">
            <a:extLst>
              <a:ext uri="{FF2B5EF4-FFF2-40B4-BE49-F238E27FC236}">
                <a16:creationId xmlns:a16="http://schemas.microsoft.com/office/drawing/2014/main" id="{E42114F7-BA84-0089-E39A-598B2E370E30}"/>
              </a:ext>
            </a:extLst>
          </p:cNvPr>
          <p:cNvPicPr>
            <a:picLocks noChangeAspect="1"/>
          </p:cNvPicPr>
          <p:nvPr/>
        </p:nvPicPr>
        <p:blipFill>
          <a:blip r:embed="rId5"/>
          <a:stretch>
            <a:fillRect/>
          </a:stretch>
        </p:blipFill>
        <p:spPr>
          <a:xfrm>
            <a:off x="2547675" y="107004"/>
            <a:ext cx="3464019" cy="2165012"/>
          </a:xfrm>
          <a:prstGeom prst="rect">
            <a:avLst/>
          </a:prstGeom>
        </p:spPr>
      </p:pic>
      <p:sp>
        <p:nvSpPr>
          <p:cNvPr id="8" name="文本框 7">
            <a:extLst>
              <a:ext uri="{FF2B5EF4-FFF2-40B4-BE49-F238E27FC236}">
                <a16:creationId xmlns:a16="http://schemas.microsoft.com/office/drawing/2014/main" id="{19073536-79D7-A2F0-6B20-42C0B8D2F769}"/>
              </a:ext>
            </a:extLst>
          </p:cNvPr>
          <p:cNvSpPr txBox="1"/>
          <p:nvPr/>
        </p:nvSpPr>
        <p:spPr>
          <a:xfrm>
            <a:off x="1590472" y="4348264"/>
            <a:ext cx="1702341" cy="307777"/>
          </a:xfrm>
          <a:prstGeom prst="rect">
            <a:avLst/>
          </a:prstGeom>
          <a:noFill/>
        </p:spPr>
        <p:txBody>
          <a:bodyPr wrap="square" rtlCol="0">
            <a:spAutoFit/>
          </a:bodyPr>
          <a:lstStyle/>
          <a:p>
            <a:pPr algn="ctr"/>
            <a:r>
              <a:rPr lang="en-US" altLang="zh-CN" dirty="0"/>
              <a:t>VGG16</a:t>
            </a:r>
            <a:endParaRPr lang="zh-CN" altLang="en-US" dirty="0"/>
          </a:p>
        </p:txBody>
      </p:sp>
      <p:sp>
        <p:nvSpPr>
          <p:cNvPr id="9" name="文本框 8">
            <a:extLst>
              <a:ext uri="{FF2B5EF4-FFF2-40B4-BE49-F238E27FC236}">
                <a16:creationId xmlns:a16="http://schemas.microsoft.com/office/drawing/2014/main" id="{2DE390B2-F9C1-8075-9CEF-71D9487AF833}"/>
              </a:ext>
            </a:extLst>
          </p:cNvPr>
          <p:cNvSpPr txBox="1"/>
          <p:nvPr/>
        </p:nvSpPr>
        <p:spPr>
          <a:xfrm>
            <a:off x="5000018" y="4393659"/>
            <a:ext cx="1702341" cy="307777"/>
          </a:xfrm>
          <a:prstGeom prst="rect">
            <a:avLst/>
          </a:prstGeom>
          <a:noFill/>
        </p:spPr>
        <p:txBody>
          <a:bodyPr wrap="square" rtlCol="0">
            <a:spAutoFit/>
          </a:bodyPr>
          <a:lstStyle/>
          <a:p>
            <a:pPr algn="ctr"/>
            <a:r>
              <a:rPr lang="en-US" altLang="zh-CN" dirty="0" err="1"/>
              <a:t>EfficientNet</a:t>
            </a:r>
            <a:endParaRPr lang="zh-CN" altLang="en-US" dirty="0"/>
          </a:p>
        </p:txBody>
      </p:sp>
    </p:spTree>
    <p:extLst>
      <p:ext uri="{BB962C8B-B14F-4D97-AF65-F5344CB8AC3E}">
        <p14:creationId xmlns:p14="http://schemas.microsoft.com/office/powerpoint/2010/main" val="201613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46"/>
          <p:cNvSpPr txBox="1">
            <a:spLocks noGrp="1"/>
          </p:cNvSpPr>
          <p:nvPr>
            <p:ph type="ctrTitle"/>
          </p:nvPr>
        </p:nvSpPr>
        <p:spPr>
          <a:xfrm flipH="1">
            <a:off x="4847211" y="1643974"/>
            <a:ext cx="3690300" cy="136250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ltLang="zh-CN" dirty="0"/>
              <a:t>Conclusion</a:t>
            </a:r>
            <a:endParaRPr dirty="0"/>
          </a:p>
        </p:txBody>
      </p:sp>
      <p:sp>
        <p:nvSpPr>
          <p:cNvPr id="728" name="Google Shape;728;p46"/>
          <p:cNvSpPr txBox="1">
            <a:spLocks noGrp="1"/>
          </p:cNvSpPr>
          <p:nvPr>
            <p:ph type="title" idx="2"/>
          </p:nvPr>
        </p:nvSpPr>
        <p:spPr>
          <a:xfrm flipH="1">
            <a:off x="2133750" y="2105829"/>
            <a:ext cx="2000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3" name="副标题 2">
            <a:extLst>
              <a:ext uri="{FF2B5EF4-FFF2-40B4-BE49-F238E27FC236}">
                <a16:creationId xmlns:a16="http://schemas.microsoft.com/office/drawing/2014/main" id="{53D6C255-7043-E10B-BFB6-F33C3A4F2B40}"/>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2608043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E4AF8D-7AC2-B482-7E4B-624BCCFEF8A6}"/>
              </a:ext>
            </a:extLst>
          </p:cNvPr>
          <p:cNvSpPr>
            <a:spLocks noGrp="1"/>
          </p:cNvSpPr>
          <p:nvPr>
            <p:ph type="ctrTitle"/>
          </p:nvPr>
        </p:nvSpPr>
        <p:spPr/>
        <p:txBody>
          <a:bodyPr/>
          <a:lstStyle/>
          <a:p>
            <a:r>
              <a:rPr lang="en-US" altLang="zh-CN" dirty="0"/>
              <a:t>Reference</a:t>
            </a:r>
            <a:endParaRPr lang="zh-CN" altLang="en-US" dirty="0"/>
          </a:p>
        </p:txBody>
      </p:sp>
      <p:sp>
        <p:nvSpPr>
          <p:cNvPr id="3" name="副标题 2">
            <a:extLst>
              <a:ext uri="{FF2B5EF4-FFF2-40B4-BE49-F238E27FC236}">
                <a16:creationId xmlns:a16="http://schemas.microsoft.com/office/drawing/2014/main" id="{7EA21D67-5C1D-8795-16D9-6AB7BAF292BF}"/>
              </a:ext>
            </a:extLst>
          </p:cNvPr>
          <p:cNvSpPr>
            <a:spLocks noGrp="1"/>
          </p:cNvSpPr>
          <p:nvPr>
            <p:ph type="subTitle" idx="1"/>
          </p:nvPr>
        </p:nvSpPr>
        <p:spPr/>
        <p:txBody>
          <a:bodyPr/>
          <a:lstStyle/>
          <a:p>
            <a:endParaRPr lang="zh-CN" altLang="en-US"/>
          </a:p>
        </p:txBody>
      </p:sp>
      <p:sp>
        <p:nvSpPr>
          <p:cNvPr id="4" name="标题 3">
            <a:extLst>
              <a:ext uri="{FF2B5EF4-FFF2-40B4-BE49-F238E27FC236}">
                <a16:creationId xmlns:a16="http://schemas.microsoft.com/office/drawing/2014/main" id="{C03ABD20-5D09-7907-8501-395296152D17}"/>
              </a:ext>
            </a:extLst>
          </p:cNvPr>
          <p:cNvSpPr>
            <a:spLocks noGrp="1"/>
          </p:cNvSpPr>
          <p:nvPr>
            <p:ph type="title" idx="2"/>
          </p:nvPr>
        </p:nvSpPr>
        <p:spPr/>
        <p:txBody>
          <a:bodyPr/>
          <a:lstStyle/>
          <a:p>
            <a:r>
              <a:rPr lang="en-US" altLang="zh-CN" dirty="0"/>
              <a:t>9</a:t>
            </a:r>
            <a:endParaRPr lang="zh-CN" altLang="en-US" dirty="0"/>
          </a:p>
        </p:txBody>
      </p:sp>
    </p:spTree>
    <p:extLst>
      <p:ext uri="{BB962C8B-B14F-4D97-AF65-F5344CB8AC3E}">
        <p14:creationId xmlns:p14="http://schemas.microsoft.com/office/powerpoint/2010/main" val="1640450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1541417" y="283608"/>
            <a:ext cx="5961157"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Concept of Convolutional neural network</a:t>
            </a:r>
          </a:p>
        </p:txBody>
      </p:sp>
      <p:sp>
        <p:nvSpPr>
          <p:cNvPr id="169" name="Google Shape;169;p31"/>
          <p:cNvSpPr/>
          <p:nvPr/>
        </p:nvSpPr>
        <p:spPr>
          <a:xfrm>
            <a:off x="-719700" y="1259350"/>
            <a:ext cx="5724600" cy="572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1"/>
          <p:cNvSpPr txBox="1">
            <a:spLocks noGrp="1"/>
          </p:cNvSpPr>
          <p:nvPr>
            <p:ph type="body" idx="1"/>
          </p:nvPr>
        </p:nvSpPr>
        <p:spPr>
          <a:xfrm>
            <a:off x="345035" y="1694225"/>
            <a:ext cx="4055027" cy="29088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US" sz="2000" dirty="0"/>
              <a:t>CNN, which is a feed-forward neural network, has a convolution structure. Through the deep network, the operation of convolution can reduce the memory occupied. </a:t>
            </a:r>
            <a:endParaRPr sz="2000" dirty="0"/>
          </a:p>
        </p:txBody>
      </p:sp>
      <p:grpSp>
        <p:nvGrpSpPr>
          <p:cNvPr id="171" name="Google Shape;171;p31"/>
          <p:cNvGrpSpPr/>
          <p:nvPr/>
        </p:nvGrpSpPr>
        <p:grpSpPr>
          <a:xfrm>
            <a:off x="3750675" y="1647300"/>
            <a:ext cx="7125699" cy="2743119"/>
            <a:chOff x="3750675" y="1647300"/>
            <a:chExt cx="7125699" cy="2743119"/>
          </a:xfrm>
        </p:grpSpPr>
        <p:sp>
          <p:nvSpPr>
            <p:cNvPr id="172" name="Google Shape;172;p31"/>
            <p:cNvSpPr/>
            <p:nvPr/>
          </p:nvSpPr>
          <p:spPr>
            <a:xfrm>
              <a:off x="4417350" y="4125419"/>
              <a:ext cx="6459024" cy="265000"/>
            </a:xfrm>
            <a:custGeom>
              <a:avLst/>
              <a:gdLst/>
              <a:ahLst/>
              <a:cxnLst/>
              <a:rect l="l" t="t" r="r" b="b"/>
              <a:pathLst>
                <a:path w="284038" h="10600" extrusionOk="0">
                  <a:moveTo>
                    <a:pt x="1" y="1"/>
                  </a:moveTo>
                  <a:lnTo>
                    <a:pt x="1" y="10600"/>
                  </a:lnTo>
                  <a:lnTo>
                    <a:pt x="284038" y="10600"/>
                  </a:lnTo>
                  <a:lnTo>
                    <a:pt x="2840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1"/>
            <p:cNvSpPr/>
            <p:nvPr/>
          </p:nvSpPr>
          <p:spPr>
            <a:xfrm>
              <a:off x="5814975" y="2149825"/>
              <a:ext cx="1124175" cy="839125"/>
            </a:xfrm>
            <a:custGeom>
              <a:avLst/>
              <a:gdLst/>
              <a:ahLst/>
              <a:cxnLst/>
              <a:rect l="l" t="t" r="r" b="b"/>
              <a:pathLst>
                <a:path w="44967" h="33565" fill="none" extrusionOk="0">
                  <a:moveTo>
                    <a:pt x="42879" y="17505"/>
                  </a:moveTo>
                  <a:lnTo>
                    <a:pt x="42879" y="7709"/>
                  </a:lnTo>
                  <a:cubicBezTo>
                    <a:pt x="42879" y="7709"/>
                    <a:pt x="44967" y="1178"/>
                    <a:pt x="36322" y="1178"/>
                  </a:cubicBezTo>
                  <a:lnTo>
                    <a:pt x="8351" y="1178"/>
                  </a:lnTo>
                  <a:cubicBezTo>
                    <a:pt x="8351" y="1178"/>
                    <a:pt x="1" y="0"/>
                    <a:pt x="1" y="6825"/>
                  </a:cubicBezTo>
                  <a:lnTo>
                    <a:pt x="1" y="33564"/>
                  </a:lnTo>
                </a:path>
              </a:pathLst>
            </a:custGeom>
            <a:noFill/>
            <a:ln w="25425" cap="flat" cmpd="sng">
              <a:solidFill>
                <a:schemeClr val="accent6"/>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1"/>
            <p:cNvSpPr/>
            <p:nvPr/>
          </p:nvSpPr>
          <p:spPr>
            <a:xfrm>
              <a:off x="8177725" y="2843725"/>
              <a:ext cx="716000" cy="258975"/>
            </a:xfrm>
            <a:custGeom>
              <a:avLst/>
              <a:gdLst/>
              <a:ahLst/>
              <a:cxnLst/>
              <a:rect l="l" t="t" r="r" b="b"/>
              <a:pathLst>
                <a:path w="28640" h="10359" fill="none" extrusionOk="0">
                  <a:moveTo>
                    <a:pt x="28398" y="9448"/>
                  </a:moveTo>
                  <a:lnTo>
                    <a:pt x="28398" y="3801"/>
                  </a:lnTo>
                  <a:cubicBezTo>
                    <a:pt x="28398" y="3801"/>
                    <a:pt x="28639" y="562"/>
                    <a:pt x="24758" y="562"/>
                  </a:cubicBezTo>
                  <a:lnTo>
                    <a:pt x="5193" y="562"/>
                  </a:lnTo>
                  <a:cubicBezTo>
                    <a:pt x="5193" y="562"/>
                    <a:pt x="0" y="0"/>
                    <a:pt x="0" y="5193"/>
                  </a:cubicBezTo>
                  <a:lnTo>
                    <a:pt x="0" y="10358"/>
                  </a:lnTo>
                </a:path>
              </a:pathLst>
            </a:custGeom>
            <a:noFill/>
            <a:ln w="25425" cap="flat" cmpd="sng">
              <a:solidFill>
                <a:schemeClr val="accent6"/>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1"/>
            <p:cNvSpPr/>
            <p:nvPr/>
          </p:nvSpPr>
          <p:spPr>
            <a:xfrm>
              <a:off x="8502400" y="3013675"/>
              <a:ext cx="782100" cy="1108250"/>
            </a:xfrm>
            <a:custGeom>
              <a:avLst/>
              <a:gdLst/>
              <a:ahLst/>
              <a:cxnLst/>
              <a:rect l="l" t="t" r="r" b="b"/>
              <a:pathLst>
                <a:path w="31284" h="44330" extrusionOk="0">
                  <a:moveTo>
                    <a:pt x="9122" y="1"/>
                  </a:moveTo>
                  <a:lnTo>
                    <a:pt x="9122" y="1794"/>
                  </a:lnTo>
                  <a:lnTo>
                    <a:pt x="10915" y="1794"/>
                  </a:lnTo>
                  <a:lnTo>
                    <a:pt x="10995" y="13276"/>
                  </a:lnTo>
                  <a:cubicBezTo>
                    <a:pt x="10995" y="13276"/>
                    <a:pt x="4518" y="30915"/>
                    <a:pt x="2029" y="38035"/>
                  </a:cubicBezTo>
                  <a:cubicBezTo>
                    <a:pt x="1" y="43774"/>
                    <a:pt x="3868" y="44330"/>
                    <a:pt x="5444" y="44330"/>
                  </a:cubicBezTo>
                  <a:cubicBezTo>
                    <a:pt x="5824" y="44330"/>
                    <a:pt x="6070" y="44298"/>
                    <a:pt x="6070" y="44298"/>
                  </a:cubicBezTo>
                  <a:lnTo>
                    <a:pt x="24994" y="44298"/>
                  </a:lnTo>
                  <a:cubicBezTo>
                    <a:pt x="31283" y="44298"/>
                    <a:pt x="29062" y="37366"/>
                    <a:pt x="29062" y="37366"/>
                  </a:cubicBezTo>
                  <a:lnTo>
                    <a:pt x="21434" y="13464"/>
                  </a:lnTo>
                  <a:lnTo>
                    <a:pt x="21434" y="1794"/>
                  </a:lnTo>
                  <a:lnTo>
                    <a:pt x="23066" y="1794"/>
                  </a:lnTo>
                  <a:lnTo>
                    <a:pt x="230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1"/>
            <p:cNvSpPr/>
            <p:nvPr/>
          </p:nvSpPr>
          <p:spPr>
            <a:xfrm>
              <a:off x="7317875" y="1959125"/>
              <a:ext cx="585525" cy="632350"/>
            </a:xfrm>
            <a:custGeom>
              <a:avLst/>
              <a:gdLst/>
              <a:ahLst/>
              <a:cxnLst/>
              <a:rect l="l" t="t" r="r" b="b"/>
              <a:pathLst>
                <a:path w="23421" h="25294" extrusionOk="0">
                  <a:moveTo>
                    <a:pt x="23420" y="16889"/>
                  </a:moveTo>
                  <a:cubicBezTo>
                    <a:pt x="23420" y="14373"/>
                    <a:pt x="21627" y="12232"/>
                    <a:pt x="19164" y="11777"/>
                  </a:cubicBezTo>
                  <a:cubicBezTo>
                    <a:pt x="19272" y="11242"/>
                    <a:pt x="19325" y="10706"/>
                    <a:pt x="19325" y="10171"/>
                  </a:cubicBezTo>
                  <a:cubicBezTo>
                    <a:pt x="19325" y="6076"/>
                    <a:pt x="16675" y="2436"/>
                    <a:pt x="12767" y="1231"/>
                  </a:cubicBezTo>
                  <a:cubicBezTo>
                    <a:pt x="8886" y="0"/>
                    <a:pt x="4631" y="1472"/>
                    <a:pt x="2302" y="4845"/>
                  </a:cubicBezTo>
                  <a:cubicBezTo>
                    <a:pt x="0" y="8217"/>
                    <a:pt x="134" y="12687"/>
                    <a:pt x="2677" y="15899"/>
                  </a:cubicBezTo>
                  <a:cubicBezTo>
                    <a:pt x="5220" y="19111"/>
                    <a:pt x="9556" y="20288"/>
                    <a:pt x="13356" y="18816"/>
                  </a:cubicBezTo>
                  <a:cubicBezTo>
                    <a:pt x="14079" y="20636"/>
                    <a:pt x="15765" y="21868"/>
                    <a:pt x="17719" y="22055"/>
                  </a:cubicBezTo>
                  <a:cubicBezTo>
                    <a:pt x="17559" y="22376"/>
                    <a:pt x="17478" y="22724"/>
                    <a:pt x="17478" y="23072"/>
                  </a:cubicBezTo>
                  <a:cubicBezTo>
                    <a:pt x="17505" y="24303"/>
                    <a:pt x="18522" y="25294"/>
                    <a:pt x="19780" y="25294"/>
                  </a:cubicBezTo>
                  <a:cubicBezTo>
                    <a:pt x="21011" y="25294"/>
                    <a:pt x="22028" y="24303"/>
                    <a:pt x="22082" y="23072"/>
                  </a:cubicBezTo>
                  <a:cubicBezTo>
                    <a:pt x="22082" y="22323"/>
                    <a:pt x="21734" y="21600"/>
                    <a:pt x="21118" y="21198"/>
                  </a:cubicBezTo>
                  <a:cubicBezTo>
                    <a:pt x="22537" y="20235"/>
                    <a:pt x="23420" y="18602"/>
                    <a:pt x="23420" y="168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1"/>
            <p:cNvSpPr/>
            <p:nvPr/>
          </p:nvSpPr>
          <p:spPr>
            <a:xfrm>
              <a:off x="8943875" y="2263575"/>
              <a:ext cx="551400" cy="689225"/>
            </a:xfrm>
            <a:custGeom>
              <a:avLst/>
              <a:gdLst/>
              <a:ahLst/>
              <a:cxnLst/>
              <a:rect l="l" t="t" r="r" b="b"/>
              <a:pathLst>
                <a:path w="22056" h="27569" extrusionOk="0">
                  <a:moveTo>
                    <a:pt x="22056" y="7789"/>
                  </a:moveTo>
                  <a:cubicBezTo>
                    <a:pt x="22056" y="3426"/>
                    <a:pt x="18228" y="0"/>
                    <a:pt x="13892" y="536"/>
                  </a:cubicBezTo>
                  <a:cubicBezTo>
                    <a:pt x="9529" y="1071"/>
                    <a:pt x="6639" y="5300"/>
                    <a:pt x="7736" y="9556"/>
                  </a:cubicBezTo>
                  <a:cubicBezTo>
                    <a:pt x="4283" y="8699"/>
                    <a:pt x="857" y="11055"/>
                    <a:pt x="429" y="14588"/>
                  </a:cubicBezTo>
                  <a:cubicBezTo>
                    <a:pt x="1" y="18147"/>
                    <a:pt x="2758" y="21252"/>
                    <a:pt x="6317" y="21252"/>
                  </a:cubicBezTo>
                  <a:cubicBezTo>
                    <a:pt x="7308" y="21252"/>
                    <a:pt x="8271" y="21011"/>
                    <a:pt x="9128" y="20530"/>
                  </a:cubicBezTo>
                  <a:cubicBezTo>
                    <a:pt x="9369" y="22243"/>
                    <a:pt x="10734" y="23581"/>
                    <a:pt x="12447" y="23849"/>
                  </a:cubicBezTo>
                  <a:cubicBezTo>
                    <a:pt x="12152" y="24170"/>
                    <a:pt x="11992" y="24625"/>
                    <a:pt x="11992" y="25053"/>
                  </a:cubicBezTo>
                  <a:cubicBezTo>
                    <a:pt x="11992" y="26605"/>
                    <a:pt x="13651" y="27569"/>
                    <a:pt x="14990" y="26793"/>
                  </a:cubicBezTo>
                  <a:cubicBezTo>
                    <a:pt x="16301" y="26017"/>
                    <a:pt x="16301" y="24089"/>
                    <a:pt x="14936" y="23340"/>
                  </a:cubicBezTo>
                  <a:cubicBezTo>
                    <a:pt x="18389" y="21359"/>
                    <a:pt x="16970" y="16087"/>
                    <a:pt x="12982" y="16113"/>
                  </a:cubicBezTo>
                  <a:cubicBezTo>
                    <a:pt x="12714" y="16113"/>
                    <a:pt x="12447" y="16140"/>
                    <a:pt x="12206" y="16194"/>
                  </a:cubicBezTo>
                  <a:cubicBezTo>
                    <a:pt x="12233" y="15899"/>
                    <a:pt x="12259" y="15605"/>
                    <a:pt x="12259" y="15310"/>
                  </a:cubicBezTo>
                  <a:cubicBezTo>
                    <a:pt x="12259" y="15069"/>
                    <a:pt x="12259" y="14829"/>
                    <a:pt x="12206" y="14588"/>
                  </a:cubicBezTo>
                  <a:cubicBezTo>
                    <a:pt x="16970" y="16381"/>
                    <a:pt x="22029" y="12875"/>
                    <a:pt x="22056" y="77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p:nvPr/>
          </p:nvSpPr>
          <p:spPr>
            <a:xfrm>
              <a:off x="4599825" y="1647300"/>
              <a:ext cx="792275" cy="883275"/>
            </a:xfrm>
            <a:custGeom>
              <a:avLst/>
              <a:gdLst/>
              <a:ahLst/>
              <a:cxnLst/>
              <a:rect l="l" t="t" r="r" b="b"/>
              <a:pathLst>
                <a:path w="31691" h="35331" extrusionOk="0">
                  <a:moveTo>
                    <a:pt x="21520" y="27"/>
                  </a:moveTo>
                  <a:cubicBezTo>
                    <a:pt x="15578" y="0"/>
                    <a:pt x="11135" y="5487"/>
                    <a:pt x="12419" y="11295"/>
                  </a:cubicBezTo>
                  <a:cubicBezTo>
                    <a:pt x="8003" y="9770"/>
                    <a:pt x="3212" y="12072"/>
                    <a:pt x="1606" y="16461"/>
                  </a:cubicBezTo>
                  <a:cubicBezTo>
                    <a:pt x="0" y="20824"/>
                    <a:pt x="2222" y="25695"/>
                    <a:pt x="6558" y="27381"/>
                  </a:cubicBezTo>
                  <a:cubicBezTo>
                    <a:pt x="5139" y="29496"/>
                    <a:pt x="5942" y="32387"/>
                    <a:pt x="8244" y="33484"/>
                  </a:cubicBezTo>
                  <a:cubicBezTo>
                    <a:pt x="8351" y="35090"/>
                    <a:pt x="10626" y="35331"/>
                    <a:pt x="11081" y="33778"/>
                  </a:cubicBezTo>
                  <a:cubicBezTo>
                    <a:pt x="12982" y="33323"/>
                    <a:pt x="14320" y="31637"/>
                    <a:pt x="14320" y="29683"/>
                  </a:cubicBezTo>
                  <a:cubicBezTo>
                    <a:pt x="14320" y="28747"/>
                    <a:pt x="13999" y="27837"/>
                    <a:pt x="13437" y="27114"/>
                  </a:cubicBezTo>
                  <a:cubicBezTo>
                    <a:pt x="16381" y="25695"/>
                    <a:pt x="18281" y="22697"/>
                    <a:pt x="18281" y="19405"/>
                  </a:cubicBezTo>
                  <a:cubicBezTo>
                    <a:pt x="18281" y="18950"/>
                    <a:pt x="18228" y="18469"/>
                    <a:pt x="18147" y="17987"/>
                  </a:cubicBezTo>
                  <a:cubicBezTo>
                    <a:pt x="23554" y="20074"/>
                    <a:pt x="29549" y="16729"/>
                    <a:pt x="30620" y="11028"/>
                  </a:cubicBezTo>
                  <a:cubicBezTo>
                    <a:pt x="31691" y="5327"/>
                    <a:pt x="27328" y="54"/>
                    <a:pt x="21520" y="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1"/>
            <p:cNvSpPr/>
            <p:nvPr/>
          </p:nvSpPr>
          <p:spPr>
            <a:xfrm>
              <a:off x="8510275" y="3320800"/>
              <a:ext cx="113775" cy="60925"/>
            </a:xfrm>
            <a:custGeom>
              <a:avLst/>
              <a:gdLst/>
              <a:ahLst/>
              <a:cxnLst/>
              <a:rect l="l" t="t" r="r" b="b"/>
              <a:pathLst>
                <a:path w="4551" h="2437" extrusionOk="0">
                  <a:moveTo>
                    <a:pt x="1186" y="0"/>
                  </a:moveTo>
                  <a:cubicBezTo>
                    <a:pt x="537" y="0"/>
                    <a:pt x="1" y="552"/>
                    <a:pt x="1" y="1206"/>
                  </a:cubicBezTo>
                  <a:cubicBezTo>
                    <a:pt x="1" y="1901"/>
                    <a:pt x="563" y="2437"/>
                    <a:pt x="1232" y="2437"/>
                  </a:cubicBezTo>
                  <a:lnTo>
                    <a:pt x="3320" y="2437"/>
                  </a:lnTo>
                  <a:cubicBezTo>
                    <a:pt x="3989" y="2437"/>
                    <a:pt x="4551" y="1901"/>
                    <a:pt x="4551" y="1206"/>
                  </a:cubicBezTo>
                  <a:cubicBezTo>
                    <a:pt x="4551" y="552"/>
                    <a:pt x="4014" y="0"/>
                    <a:pt x="3365" y="0"/>
                  </a:cubicBezTo>
                  <a:cubicBezTo>
                    <a:pt x="3350" y="0"/>
                    <a:pt x="3335" y="0"/>
                    <a:pt x="3320" y="1"/>
                  </a:cubicBezTo>
                  <a:lnTo>
                    <a:pt x="1232" y="1"/>
                  </a:lnTo>
                  <a:cubicBezTo>
                    <a:pt x="1216" y="0"/>
                    <a:pt x="1201" y="0"/>
                    <a:pt x="1186" y="0"/>
                  </a:cubicBezTo>
                  <a:close/>
                </a:path>
              </a:pathLst>
            </a:custGeom>
            <a:solidFill>
              <a:srgbClr val="B0B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1"/>
            <p:cNvSpPr/>
            <p:nvPr/>
          </p:nvSpPr>
          <p:spPr>
            <a:xfrm>
              <a:off x="6984963" y="3341663"/>
              <a:ext cx="823075" cy="792225"/>
            </a:xfrm>
            <a:custGeom>
              <a:avLst/>
              <a:gdLst/>
              <a:ahLst/>
              <a:cxnLst/>
              <a:rect l="l" t="t" r="r" b="b"/>
              <a:pathLst>
                <a:path w="32923" h="31689" extrusionOk="0">
                  <a:moveTo>
                    <a:pt x="16462" y="1"/>
                  </a:moveTo>
                  <a:cubicBezTo>
                    <a:pt x="7468" y="1"/>
                    <a:pt x="135" y="7228"/>
                    <a:pt x="1" y="16221"/>
                  </a:cubicBezTo>
                  <a:cubicBezTo>
                    <a:pt x="1" y="22645"/>
                    <a:pt x="4337" y="27971"/>
                    <a:pt x="9315" y="31343"/>
                  </a:cubicBezTo>
                  <a:cubicBezTo>
                    <a:pt x="9577" y="31509"/>
                    <a:pt x="12928" y="31688"/>
                    <a:pt x="16409" y="31688"/>
                  </a:cubicBezTo>
                  <a:cubicBezTo>
                    <a:pt x="19686" y="31688"/>
                    <a:pt x="23078" y="31529"/>
                    <a:pt x="24117" y="31049"/>
                  </a:cubicBezTo>
                  <a:cubicBezTo>
                    <a:pt x="29657" y="28399"/>
                    <a:pt x="32923" y="22752"/>
                    <a:pt x="32923" y="16221"/>
                  </a:cubicBezTo>
                  <a:cubicBezTo>
                    <a:pt x="32789" y="7228"/>
                    <a:pt x="25455" y="1"/>
                    <a:pt x="16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1"/>
            <p:cNvSpPr/>
            <p:nvPr/>
          </p:nvSpPr>
          <p:spPr>
            <a:xfrm>
              <a:off x="7238900" y="2687800"/>
              <a:ext cx="263675" cy="713325"/>
            </a:xfrm>
            <a:custGeom>
              <a:avLst/>
              <a:gdLst/>
              <a:ahLst/>
              <a:cxnLst/>
              <a:rect l="l" t="t" r="r" b="b"/>
              <a:pathLst>
                <a:path w="10547" h="28533" extrusionOk="0">
                  <a:moveTo>
                    <a:pt x="1" y="1"/>
                  </a:moveTo>
                  <a:lnTo>
                    <a:pt x="1" y="28533"/>
                  </a:lnTo>
                  <a:lnTo>
                    <a:pt x="10547" y="28533"/>
                  </a:lnTo>
                  <a:lnTo>
                    <a:pt x="105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1"/>
            <p:cNvSpPr/>
            <p:nvPr/>
          </p:nvSpPr>
          <p:spPr>
            <a:xfrm>
              <a:off x="7198750" y="2620900"/>
              <a:ext cx="343975" cy="74300"/>
            </a:xfrm>
            <a:custGeom>
              <a:avLst/>
              <a:gdLst/>
              <a:ahLst/>
              <a:cxnLst/>
              <a:rect l="l" t="t" r="r" b="b"/>
              <a:pathLst>
                <a:path w="13759" h="2972" extrusionOk="0">
                  <a:moveTo>
                    <a:pt x="1473" y="0"/>
                  </a:moveTo>
                  <a:cubicBezTo>
                    <a:pt x="670" y="0"/>
                    <a:pt x="1" y="669"/>
                    <a:pt x="1" y="1499"/>
                  </a:cubicBezTo>
                  <a:cubicBezTo>
                    <a:pt x="1" y="2302"/>
                    <a:pt x="670" y="2971"/>
                    <a:pt x="1473" y="2971"/>
                  </a:cubicBezTo>
                  <a:lnTo>
                    <a:pt x="12286" y="2971"/>
                  </a:lnTo>
                  <a:cubicBezTo>
                    <a:pt x="13089" y="2971"/>
                    <a:pt x="13758" y="2302"/>
                    <a:pt x="13758" y="1499"/>
                  </a:cubicBezTo>
                  <a:cubicBezTo>
                    <a:pt x="13758" y="669"/>
                    <a:pt x="13089" y="0"/>
                    <a:pt x="12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p:nvPr/>
          </p:nvSpPr>
          <p:spPr>
            <a:xfrm>
              <a:off x="8357050" y="3352900"/>
              <a:ext cx="420900" cy="769750"/>
            </a:xfrm>
            <a:custGeom>
              <a:avLst/>
              <a:gdLst/>
              <a:ahLst/>
              <a:cxnLst/>
              <a:rect l="l" t="t" r="r" b="b"/>
              <a:pathLst>
                <a:path w="16836" h="30790" extrusionOk="0">
                  <a:moveTo>
                    <a:pt x="5598" y="1"/>
                  </a:moveTo>
                  <a:cubicBezTo>
                    <a:pt x="4602" y="1"/>
                    <a:pt x="4594" y="1530"/>
                    <a:pt x="5574" y="1530"/>
                  </a:cubicBezTo>
                  <a:cubicBezTo>
                    <a:pt x="5598" y="1530"/>
                    <a:pt x="5623" y="1529"/>
                    <a:pt x="5648" y="1527"/>
                  </a:cubicBezTo>
                  <a:lnTo>
                    <a:pt x="5701" y="1527"/>
                  </a:lnTo>
                  <a:lnTo>
                    <a:pt x="5701" y="14884"/>
                  </a:lnTo>
                  <a:cubicBezTo>
                    <a:pt x="2302" y="16034"/>
                    <a:pt x="0" y="19246"/>
                    <a:pt x="0" y="22860"/>
                  </a:cubicBezTo>
                  <a:cubicBezTo>
                    <a:pt x="0" y="26125"/>
                    <a:pt x="2195" y="28882"/>
                    <a:pt x="4765" y="30595"/>
                  </a:cubicBezTo>
                  <a:cubicBezTo>
                    <a:pt x="4890" y="30692"/>
                    <a:pt x="6629" y="30789"/>
                    <a:pt x="8427" y="30789"/>
                  </a:cubicBezTo>
                  <a:cubicBezTo>
                    <a:pt x="10094" y="30789"/>
                    <a:pt x="11811" y="30706"/>
                    <a:pt x="12339" y="30461"/>
                  </a:cubicBezTo>
                  <a:cubicBezTo>
                    <a:pt x="15176" y="29096"/>
                    <a:pt x="16836" y="26205"/>
                    <a:pt x="16836" y="22860"/>
                  </a:cubicBezTo>
                  <a:cubicBezTo>
                    <a:pt x="16836" y="19246"/>
                    <a:pt x="14534" y="16034"/>
                    <a:pt x="11135" y="14884"/>
                  </a:cubicBezTo>
                  <a:lnTo>
                    <a:pt x="11135" y="1527"/>
                  </a:lnTo>
                  <a:lnTo>
                    <a:pt x="11188" y="1527"/>
                  </a:lnTo>
                  <a:cubicBezTo>
                    <a:pt x="11214" y="1529"/>
                    <a:pt x="11238" y="1530"/>
                    <a:pt x="11262" y="1530"/>
                  </a:cubicBezTo>
                  <a:cubicBezTo>
                    <a:pt x="12242" y="1530"/>
                    <a:pt x="12234" y="1"/>
                    <a:pt x="11239" y="1"/>
                  </a:cubicBezTo>
                  <a:cubicBezTo>
                    <a:pt x="11222" y="1"/>
                    <a:pt x="11205" y="1"/>
                    <a:pt x="11188" y="2"/>
                  </a:cubicBezTo>
                  <a:lnTo>
                    <a:pt x="5648" y="2"/>
                  </a:lnTo>
                  <a:cubicBezTo>
                    <a:pt x="5631" y="1"/>
                    <a:pt x="5614" y="1"/>
                    <a:pt x="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1"/>
            <p:cNvSpPr/>
            <p:nvPr/>
          </p:nvSpPr>
          <p:spPr>
            <a:xfrm>
              <a:off x="5398100" y="3508850"/>
              <a:ext cx="471775" cy="608925"/>
            </a:xfrm>
            <a:custGeom>
              <a:avLst/>
              <a:gdLst/>
              <a:ahLst/>
              <a:cxnLst/>
              <a:rect l="l" t="t" r="r" b="b"/>
              <a:pathLst>
                <a:path w="18871" h="24357" extrusionOk="0">
                  <a:moveTo>
                    <a:pt x="1" y="0"/>
                  </a:moveTo>
                  <a:lnTo>
                    <a:pt x="1" y="24357"/>
                  </a:lnTo>
                  <a:lnTo>
                    <a:pt x="18870" y="24357"/>
                  </a:lnTo>
                  <a:lnTo>
                    <a:pt x="18870" y="0"/>
                  </a:ln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p:nvPr/>
          </p:nvSpPr>
          <p:spPr>
            <a:xfrm>
              <a:off x="6363675" y="3320825"/>
              <a:ext cx="503875" cy="794275"/>
            </a:xfrm>
            <a:custGeom>
              <a:avLst/>
              <a:gdLst/>
              <a:ahLst/>
              <a:cxnLst/>
              <a:rect l="l" t="t" r="r" b="b"/>
              <a:pathLst>
                <a:path w="20155" h="31771" extrusionOk="0">
                  <a:moveTo>
                    <a:pt x="2383" y="0"/>
                  </a:moveTo>
                  <a:cubicBezTo>
                    <a:pt x="1071" y="0"/>
                    <a:pt x="0" y="1044"/>
                    <a:pt x="0" y="2355"/>
                  </a:cubicBezTo>
                  <a:lnTo>
                    <a:pt x="0" y="29389"/>
                  </a:lnTo>
                  <a:cubicBezTo>
                    <a:pt x="0" y="30700"/>
                    <a:pt x="1071" y="31771"/>
                    <a:pt x="2383" y="31771"/>
                  </a:cubicBezTo>
                  <a:lnTo>
                    <a:pt x="17746" y="31771"/>
                  </a:lnTo>
                  <a:cubicBezTo>
                    <a:pt x="19058" y="31771"/>
                    <a:pt x="20128" y="30700"/>
                    <a:pt x="20128" y="29389"/>
                  </a:cubicBezTo>
                  <a:lnTo>
                    <a:pt x="20155" y="2382"/>
                  </a:lnTo>
                  <a:cubicBezTo>
                    <a:pt x="20155" y="1071"/>
                    <a:pt x="19084" y="0"/>
                    <a:pt x="177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1"/>
            <p:cNvSpPr/>
            <p:nvPr/>
          </p:nvSpPr>
          <p:spPr>
            <a:xfrm>
              <a:off x="5805025" y="3390400"/>
              <a:ext cx="518525" cy="731250"/>
            </a:xfrm>
            <a:custGeom>
              <a:avLst/>
              <a:gdLst/>
              <a:ahLst/>
              <a:cxnLst/>
              <a:rect l="l" t="t" r="r" b="b"/>
              <a:pathLst>
                <a:path w="20741" h="29250" extrusionOk="0">
                  <a:moveTo>
                    <a:pt x="7331" y="1"/>
                  </a:moveTo>
                  <a:cubicBezTo>
                    <a:pt x="5886" y="27"/>
                    <a:pt x="5805" y="2142"/>
                    <a:pt x="7251" y="2276"/>
                  </a:cubicBezTo>
                  <a:lnTo>
                    <a:pt x="7304" y="8673"/>
                  </a:lnTo>
                  <a:cubicBezTo>
                    <a:pt x="7304" y="8673"/>
                    <a:pt x="3022" y="20369"/>
                    <a:pt x="1362" y="25080"/>
                  </a:cubicBezTo>
                  <a:cubicBezTo>
                    <a:pt x="1" y="28883"/>
                    <a:pt x="2582" y="29250"/>
                    <a:pt x="3627" y="29250"/>
                  </a:cubicBezTo>
                  <a:cubicBezTo>
                    <a:pt x="3877" y="29250"/>
                    <a:pt x="4039" y="29229"/>
                    <a:pt x="4039" y="29229"/>
                  </a:cubicBezTo>
                  <a:lnTo>
                    <a:pt x="16565" y="29229"/>
                  </a:lnTo>
                  <a:cubicBezTo>
                    <a:pt x="20740" y="29229"/>
                    <a:pt x="19268" y="24652"/>
                    <a:pt x="19268" y="24652"/>
                  </a:cubicBezTo>
                  <a:lnTo>
                    <a:pt x="14210" y="8807"/>
                  </a:lnTo>
                  <a:lnTo>
                    <a:pt x="14210" y="2276"/>
                  </a:lnTo>
                  <a:cubicBezTo>
                    <a:pt x="15601" y="2062"/>
                    <a:pt x="15468" y="27"/>
                    <a:pt x="1404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1"/>
            <p:cNvSpPr/>
            <p:nvPr/>
          </p:nvSpPr>
          <p:spPr>
            <a:xfrm>
              <a:off x="6084975" y="3371000"/>
              <a:ext cx="532325" cy="751375"/>
            </a:xfrm>
            <a:custGeom>
              <a:avLst/>
              <a:gdLst/>
              <a:ahLst/>
              <a:cxnLst/>
              <a:rect l="l" t="t" r="r" b="b"/>
              <a:pathLst>
                <a:path w="21293" h="30055" extrusionOk="0">
                  <a:moveTo>
                    <a:pt x="7508" y="1"/>
                  </a:moveTo>
                  <a:cubicBezTo>
                    <a:pt x="6090" y="81"/>
                    <a:pt x="6009" y="2142"/>
                    <a:pt x="7401" y="2356"/>
                  </a:cubicBezTo>
                  <a:lnTo>
                    <a:pt x="7482" y="8913"/>
                  </a:lnTo>
                  <a:cubicBezTo>
                    <a:pt x="7482" y="8913"/>
                    <a:pt x="3092" y="20904"/>
                    <a:pt x="1379" y="25776"/>
                  </a:cubicBezTo>
                  <a:cubicBezTo>
                    <a:pt x="1" y="29673"/>
                    <a:pt x="2624" y="30054"/>
                    <a:pt x="3703" y="30054"/>
                  </a:cubicBezTo>
                  <a:cubicBezTo>
                    <a:pt x="3965" y="30054"/>
                    <a:pt x="4136" y="30032"/>
                    <a:pt x="4136" y="30032"/>
                  </a:cubicBezTo>
                  <a:lnTo>
                    <a:pt x="17010" y="30032"/>
                  </a:lnTo>
                  <a:cubicBezTo>
                    <a:pt x="21293" y="30005"/>
                    <a:pt x="19767" y="25294"/>
                    <a:pt x="19767" y="25294"/>
                  </a:cubicBezTo>
                  <a:lnTo>
                    <a:pt x="14574" y="9047"/>
                  </a:lnTo>
                  <a:lnTo>
                    <a:pt x="14574" y="2356"/>
                  </a:lnTo>
                  <a:cubicBezTo>
                    <a:pt x="16020" y="2115"/>
                    <a:pt x="15859" y="27"/>
                    <a:pt x="144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1"/>
            <p:cNvSpPr/>
            <p:nvPr/>
          </p:nvSpPr>
          <p:spPr>
            <a:xfrm>
              <a:off x="6170300" y="3677475"/>
              <a:ext cx="380100" cy="414875"/>
            </a:xfrm>
            <a:custGeom>
              <a:avLst/>
              <a:gdLst/>
              <a:ahLst/>
              <a:cxnLst/>
              <a:rect l="l" t="t" r="r" b="b"/>
              <a:pathLst>
                <a:path w="15204" h="16595" extrusionOk="0">
                  <a:moveTo>
                    <a:pt x="5273" y="0"/>
                  </a:moveTo>
                  <a:lnTo>
                    <a:pt x="2275" y="9422"/>
                  </a:lnTo>
                  <a:lnTo>
                    <a:pt x="803" y="14025"/>
                  </a:lnTo>
                  <a:cubicBezTo>
                    <a:pt x="803" y="14025"/>
                    <a:pt x="0" y="16595"/>
                    <a:pt x="2570" y="16595"/>
                  </a:cubicBezTo>
                  <a:lnTo>
                    <a:pt x="13410" y="16595"/>
                  </a:lnTo>
                  <a:cubicBezTo>
                    <a:pt x="13410" y="16595"/>
                    <a:pt x="15203" y="16515"/>
                    <a:pt x="14480" y="13758"/>
                  </a:cubicBezTo>
                  <a:cubicBezTo>
                    <a:pt x="14239" y="12901"/>
                    <a:pt x="13731" y="11269"/>
                    <a:pt x="13142" y="9422"/>
                  </a:cubicBezTo>
                  <a:cubicBezTo>
                    <a:pt x="11804" y="5273"/>
                    <a:pt x="10011" y="54"/>
                    <a:pt x="10011" y="54"/>
                  </a:cubicBezTo>
                  <a:lnTo>
                    <a:pt x="5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p:nvPr/>
          </p:nvSpPr>
          <p:spPr>
            <a:xfrm>
              <a:off x="5819825" y="3204375"/>
              <a:ext cx="649600" cy="918125"/>
            </a:xfrm>
            <a:custGeom>
              <a:avLst/>
              <a:gdLst/>
              <a:ahLst/>
              <a:cxnLst/>
              <a:rect l="l" t="t" r="r" b="b"/>
              <a:pathLst>
                <a:path w="25984" h="36725" extrusionOk="0">
                  <a:moveTo>
                    <a:pt x="9175" y="1"/>
                  </a:moveTo>
                  <a:cubicBezTo>
                    <a:pt x="7355" y="28"/>
                    <a:pt x="7247" y="2704"/>
                    <a:pt x="9068" y="2865"/>
                  </a:cubicBezTo>
                  <a:lnTo>
                    <a:pt x="9121" y="10894"/>
                  </a:lnTo>
                  <a:cubicBezTo>
                    <a:pt x="9121" y="10894"/>
                    <a:pt x="3768" y="25562"/>
                    <a:pt x="1680" y="31477"/>
                  </a:cubicBezTo>
                  <a:cubicBezTo>
                    <a:pt x="1" y="36257"/>
                    <a:pt x="3205" y="36724"/>
                    <a:pt x="4523" y="36724"/>
                  </a:cubicBezTo>
                  <a:cubicBezTo>
                    <a:pt x="4844" y="36724"/>
                    <a:pt x="5053" y="36697"/>
                    <a:pt x="5053" y="36697"/>
                  </a:cubicBezTo>
                  <a:lnTo>
                    <a:pt x="20764" y="36697"/>
                  </a:lnTo>
                  <a:cubicBezTo>
                    <a:pt x="25983" y="36670"/>
                    <a:pt x="24137" y="30915"/>
                    <a:pt x="24137" y="30915"/>
                  </a:cubicBezTo>
                  <a:lnTo>
                    <a:pt x="17793" y="11055"/>
                  </a:lnTo>
                  <a:lnTo>
                    <a:pt x="17793" y="2865"/>
                  </a:lnTo>
                  <a:cubicBezTo>
                    <a:pt x="19560" y="2624"/>
                    <a:pt x="19399" y="1"/>
                    <a:pt x="1760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5924050" y="3579100"/>
              <a:ext cx="463725" cy="505900"/>
            </a:xfrm>
            <a:custGeom>
              <a:avLst/>
              <a:gdLst/>
              <a:ahLst/>
              <a:cxnLst/>
              <a:rect l="l" t="t" r="r" b="b"/>
              <a:pathLst>
                <a:path w="18549" h="20236" extrusionOk="0">
                  <a:moveTo>
                    <a:pt x="6424" y="1"/>
                  </a:moveTo>
                  <a:lnTo>
                    <a:pt x="2784" y="11483"/>
                  </a:lnTo>
                  <a:lnTo>
                    <a:pt x="964" y="17131"/>
                  </a:lnTo>
                  <a:cubicBezTo>
                    <a:pt x="964" y="17131"/>
                    <a:pt x="0" y="20235"/>
                    <a:pt x="3132" y="20235"/>
                  </a:cubicBezTo>
                  <a:lnTo>
                    <a:pt x="16381" y="20235"/>
                  </a:lnTo>
                  <a:cubicBezTo>
                    <a:pt x="16381" y="20235"/>
                    <a:pt x="18549" y="20155"/>
                    <a:pt x="17666" y="16809"/>
                  </a:cubicBezTo>
                  <a:cubicBezTo>
                    <a:pt x="17398" y="15766"/>
                    <a:pt x="16756" y="13758"/>
                    <a:pt x="16033" y="11483"/>
                  </a:cubicBezTo>
                  <a:cubicBezTo>
                    <a:pt x="14374" y="6424"/>
                    <a:pt x="12206" y="81"/>
                    <a:pt x="12206" y="81"/>
                  </a:cubicBezTo>
                  <a:lnTo>
                    <a:pt x="64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8090725" y="3085950"/>
              <a:ext cx="169325" cy="52225"/>
            </a:xfrm>
            <a:custGeom>
              <a:avLst/>
              <a:gdLst/>
              <a:ahLst/>
              <a:cxnLst/>
              <a:rect l="l" t="t" r="r" b="b"/>
              <a:pathLst>
                <a:path w="6773" h="2089" extrusionOk="0">
                  <a:moveTo>
                    <a:pt x="1" y="0"/>
                  </a:moveTo>
                  <a:lnTo>
                    <a:pt x="1" y="803"/>
                  </a:lnTo>
                  <a:lnTo>
                    <a:pt x="1232" y="803"/>
                  </a:lnTo>
                  <a:lnTo>
                    <a:pt x="1232" y="2088"/>
                  </a:lnTo>
                  <a:lnTo>
                    <a:pt x="5541" y="2088"/>
                  </a:lnTo>
                  <a:lnTo>
                    <a:pt x="5541" y="803"/>
                  </a:lnTo>
                  <a:lnTo>
                    <a:pt x="6772" y="803"/>
                  </a:lnTo>
                  <a:lnTo>
                    <a:pt x="67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p:nvPr/>
          </p:nvSpPr>
          <p:spPr>
            <a:xfrm>
              <a:off x="5068875" y="3234500"/>
              <a:ext cx="773550" cy="881275"/>
            </a:xfrm>
            <a:custGeom>
              <a:avLst/>
              <a:gdLst/>
              <a:ahLst/>
              <a:cxnLst/>
              <a:rect l="l" t="t" r="r" b="b"/>
              <a:pathLst>
                <a:path w="30942" h="35251" extrusionOk="0">
                  <a:moveTo>
                    <a:pt x="1" y="0"/>
                  </a:moveTo>
                  <a:cubicBezTo>
                    <a:pt x="1232" y="803"/>
                    <a:pt x="4203" y="3105"/>
                    <a:pt x="4203" y="6879"/>
                  </a:cubicBezTo>
                  <a:lnTo>
                    <a:pt x="4203" y="35251"/>
                  </a:lnTo>
                  <a:lnTo>
                    <a:pt x="28265" y="35251"/>
                  </a:lnTo>
                  <a:lnTo>
                    <a:pt x="28265" y="6745"/>
                  </a:lnTo>
                  <a:cubicBezTo>
                    <a:pt x="28265" y="6719"/>
                    <a:pt x="27891" y="2650"/>
                    <a:pt x="30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a:off x="6735725" y="3041125"/>
              <a:ext cx="52200" cy="168625"/>
            </a:xfrm>
            <a:custGeom>
              <a:avLst/>
              <a:gdLst/>
              <a:ahLst/>
              <a:cxnLst/>
              <a:rect l="l" t="t" r="r" b="b"/>
              <a:pathLst>
                <a:path w="2088" h="6745" extrusionOk="0">
                  <a:moveTo>
                    <a:pt x="0" y="0"/>
                  </a:moveTo>
                  <a:lnTo>
                    <a:pt x="0" y="6745"/>
                  </a:lnTo>
                  <a:lnTo>
                    <a:pt x="830" y="6745"/>
                  </a:lnTo>
                  <a:lnTo>
                    <a:pt x="830" y="5541"/>
                  </a:lnTo>
                  <a:lnTo>
                    <a:pt x="2088" y="5541"/>
                  </a:lnTo>
                  <a:lnTo>
                    <a:pt x="2088" y="1231"/>
                  </a:lnTo>
                  <a:lnTo>
                    <a:pt x="830" y="1231"/>
                  </a:lnTo>
                  <a:lnTo>
                    <a:pt x="830" y="0"/>
                  </a:lnTo>
                  <a:close/>
                </a:path>
              </a:pathLst>
            </a:custGeom>
            <a:solidFill>
              <a:srgbClr val="B0B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p:nvPr/>
          </p:nvSpPr>
          <p:spPr>
            <a:xfrm>
              <a:off x="6515575" y="2675775"/>
              <a:ext cx="735400" cy="1454725"/>
            </a:xfrm>
            <a:custGeom>
              <a:avLst/>
              <a:gdLst/>
              <a:ahLst/>
              <a:cxnLst/>
              <a:rect l="l" t="t" r="r" b="b"/>
              <a:pathLst>
                <a:path w="29416" h="58189" extrusionOk="0">
                  <a:moveTo>
                    <a:pt x="19432" y="30111"/>
                  </a:moveTo>
                  <a:lnTo>
                    <a:pt x="19432" y="0"/>
                  </a:lnTo>
                  <a:lnTo>
                    <a:pt x="9984" y="0"/>
                  </a:lnTo>
                  <a:lnTo>
                    <a:pt x="9984" y="30111"/>
                  </a:lnTo>
                  <a:cubicBezTo>
                    <a:pt x="4015" y="32119"/>
                    <a:pt x="0" y="37713"/>
                    <a:pt x="0" y="44003"/>
                  </a:cubicBezTo>
                  <a:cubicBezTo>
                    <a:pt x="0" y="49757"/>
                    <a:pt x="3854" y="54548"/>
                    <a:pt x="8324" y="57546"/>
                  </a:cubicBezTo>
                  <a:cubicBezTo>
                    <a:pt x="8753" y="57841"/>
                    <a:pt x="19646" y="58189"/>
                    <a:pt x="21547" y="57305"/>
                  </a:cubicBezTo>
                  <a:cubicBezTo>
                    <a:pt x="26525" y="54923"/>
                    <a:pt x="29416" y="49864"/>
                    <a:pt x="29416" y="44003"/>
                  </a:cubicBezTo>
                  <a:cubicBezTo>
                    <a:pt x="29416" y="37713"/>
                    <a:pt x="25401" y="32119"/>
                    <a:pt x="19432" y="301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6765150" y="2566700"/>
              <a:ext cx="236250" cy="101050"/>
            </a:xfrm>
            <a:custGeom>
              <a:avLst/>
              <a:gdLst/>
              <a:ahLst/>
              <a:cxnLst/>
              <a:rect l="l" t="t" r="r" b="b"/>
              <a:pathLst>
                <a:path w="9450" h="4042" extrusionOk="0">
                  <a:moveTo>
                    <a:pt x="1" y="0"/>
                  </a:moveTo>
                  <a:lnTo>
                    <a:pt x="1" y="4042"/>
                  </a:lnTo>
                  <a:lnTo>
                    <a:pt x="9449" y="4042"/>
                  </a:lnTo>
                  <a:lnTo>
                    <a:pt x="94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6570429" y="3792550"/>
              <a:ext cx="640375" cy="289775"/>
            </a:xfrm>
            <a:custGeom>
              <a:avLst/>
              <a:gdLst/>
              <a:ahLst/>
              <a:cxnLst/>
              <a:rect l="l" t="t" r="r" b="b"/>
              <a:pathLst>
                <a:path w="25615" h="11591" extrusionOk="0">
                  <a:moveTo>
                    <a:pt x="0" y="1"/>
                  </a:moveTo>
                  <a:cubicBezTo>
                    <a:pt x="0" y="6398"/>
                    <a:pt x="5728" y="11590"/>
                    <a:pt x="12794" y="11590"/>
                  </a:cubicBezTo>
                  <a:cubicBezTo>
                    <a:pt x="19860" y="11590"/>
                    <a:pt x="25615" y="6398"/>
                    <a:pt x="25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4891164" y="3471375"/>
              <a:ext cx="659800" cy="653100"/>
            </a:xfrm>
            <a:custGeom>
              <a:avLst/>
              <a:gdLst/>
              <a:ahLst/>
              <a:cxnLst/>
              <a:rect l="l" t="t" r="r" b="b"/>
              <a:pathLst>
                <a:path w="26392" h="26124" extrusionOk="0">
                  <a:moveTo>
                    <a:pt x="1" y="0"/>
                  </a:moveTo>
                  <a:lnTo>
                    <a:pt x="1" y="23768"/>
                  </a:lnTo>
                  <a:cubicBezTo>
                    <a:pt x="1" y="25080"/>
                    <a:pt x="1045" y="26124"/>
                    <a:pt x="2383" y="26124"/>
                  </a:cubicBezTo>
                  <a:lnTo>
                    <a:pt x="20129" y="26124"/>
                  </a:lnTo>
                  <a:cubicBezTo>
                    <a:pt x="21440" y="26124"/>
                    <a:pt x="22511" y="25080"/>
                    <a:pt x="22511" y="23768"/>
                  </a:cubicBezTo>
                  <a:lnTo>
                    <a:pt x="22511" y="4470"/>
                  </a:lnTo>
                  <a:lnTo>
                    <a:pt x="26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4934400" y="3746400"/>
              <a:ext cx="479125" cy="331900"/>
            </a:xfrm>
            <a:custGeom>
              <a:avLst/>
              <a:gdLst/>
              <a:ahLst/>
              <a:cxnLst/>
              <a:rect l="l" t="t" r="r" b="b"/>
              <a:pathLst>
                <a:path w="19165" h="13276" extrusionOk="0">
                  <a:moveTo>
                    <a:pt x="0" y="0"/>
                  </a:moveTo>
                  <a:lnTo>
                    <a:pt x="0" y="10894"/>
                  </a:lnTo>
                  <a:cubicBezTo>
                    <a:pt x="0" y="12205"/>
                    <a:pt x="1071" y="13276"/>
                    <a:pt x="2382" y="13276"/>
                  </a:cubicBezTo>
                  <a:lnTo>
                    <a:pt x="16782" y="13276"/>
                  </a:lnTo>
                  <a:cubicBezTo>
                    <a:pt x="18094" y="13276"/>
                    <a:pt x="19137" y="12205"/>
                    <a:pt x="19164" y="10894"/>
                  </a:cubicBezTo>
                  <a:lnTo>
                    <a:pt x="191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7849175" y="3148625"/>
              <a:ext cx="651100" cy="973950"/>
            </a:xfrm>
            <a:custGeom>
              <a:avLst/>
              <a:gdLst/>
              <a:ahLst/>
              <a:cxnLst/>
              <a:rect l="l" t="t" r="r" b="b"/>
              <a:pathLst>
                <a:path w="26044" h="38958" extrusionOk="0">
                  <a:moveTo>
                    <a:pt x="8583" y="0"/>
                  </a:moveTo>
                  <a:cubicBezTo>
                    <a:pt x="7062" y="0"/>
                    <a:pt x="7069" y="2372"/>
                    <a:pt x="8606" y="2372"/>
                  </a:cubicBezTo>
                  <a:cubicBezTo>
                    <a:pt x="8654" y="2372"/>
                    <a:pt x="8702" y="2369"/>
                    <a:pt x="8753" y="2365"/>
                  </a:cubicBezTo>
                  <a:lnTo>
                    <a:pt x="8833" y="2365"/>
                  </a:lnTo>
                  <a:lnTo>
                    <a:pt x="8833" y="14382"/>
                  </a:lnTo>
                  <a:cubicBezTo>
                    <a:pt x="3560" y="16149"/>
                    <a:pt x="0" y="21101"/>
                    <a:pt x="0" y="26695"/>
                  </a:cubicBezTo>
                  <a:cubicBezTo>
                    <a:pt x="0" y="31780"/>
                    <a:pt x="3426" y="36009"/>
                    <a:pt x="7361" y="38686"/>
                  </a:cubicBezTo>
                  <a:cubicBezTo>
                    <a:pt x="7569" y="38811"/>
                    <a:pt x="10263" y="38957"/>
                    <a:pt x="13043" y="38957"/>
                  </a:cubicBezTo>
                  <a:cubicBezTo>
                    <a:pt x="15621" y="38957"/>
                    <a:pt x="18273" y="38831"/>
                    <a:pt x="19084" y="38445"/>
                  </a:cubicBezTo>
                  <a:cubicBezTo>
                    <a:pt x="23474" y="36357"/>
                    <a:pt x="26043" y="31860"/>
                    <a:pt x="26043" y="26695"/>
                  </a:cubicBezTo>
                  <a:cubicBezTo>
                    <a:pt x="26043" y="21127"/>
                    <a:pt x="22483" y="16176"/>
                    <a:pt x="17210" y="14382"/>
                  </a:cubicBezTo>
                  <a:lnTo>
                    <a:pt x="17210" y="2365"/>
                  </a:lnTo>
                  <a:lnTo>
                    <a:pt x="17318" y="2365"/>
                  </a:lnTo>
                  <a:cubicBezTo>
                    <a:pt x="17350" y="2367"/>
                    <a:pt x="17382" y="2368"/>
                    <a:pt x="17413" y="2368"/>
                  </a:cubicBezTo>
                  <a:cubicBezTo>
                    <a:pt x="18067" y="2368"/>
                    <a:pt x="18602" y="1851"/>
                    <a:pt x="18602" y="1187"/>
                  </a:cubicBezTo>
                  <a:cubicBezTo>
                    <a:pt x="18602" y="536"/>
                    <a:pt x="18087" y="2"/>
                    <a:pt x="17450" y="2"/>
                  </a:cubicBezTo>
                  <a:cubicBezTo>
                    <a:pt x="17406" y="2"/>
                    <a:pt x="17362" y="4"/>
                    <a:pt x="17318" y="9"/>
                  </a:cubicBezTo>
                  <a:lnTo>
                    <a:pt x="8753" y="9"/>
                  </a:lnTo>
                  <a:cubicBezTo>
                    <a:pt x="8694" y="3"/>
                    <a:pt x="8638" y="0"/>
                    <a:pt x="8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7925450" y="3846100"/>
              <a:ext cx="507225" cy="229525"/>
            </a:xfrm>
            <a:custGeom>
              <a:avLst/>
              <a:gdLst/>
              <a:ahLst/>
              <a:cxnLst/>
              <a:rect l="l" t="t" r="r" b="b"/>
              <a:pathLst>
                <a:path w="20289" h="9181" extrusionOk="0">
                  <a:moveTo>
                    <a:pt x="0" y="0"/>
                  </a:moveTo>
                  <a:cubicBezTo>
                    <a:pt x="0" y="5059"/>
                    <a:pt x="4524" y="9181"/>
                    <a:pt x="10145" y="9181"/>
                  </a:cubicBezTo>
                  <a:cubicBezTo>
                    <a:pt x="15739" y="9181"/>
                    <a:pt x="20289" y="5059"/>
                    <a:pt x="20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4823975" y="3726325"/>
              <a:ext cx="63600" cy="182700"/>
            </a:xfrm>
            <a:custGeom>
              <a:avLst/>
              <a:gdLst/>
              <a:ahLst/>
              <a:cxnLst/>
              <a:rect l="l" t="t" r="r" b="b"/>
              <a:pathLst>
                <a:path w="2544" h="7308" extrusionOk="0">
                  <a:moveTo>
                    <a:pt x="1" y="0"/>
                  </a:moveTo>
                  <a:lnTo>
                    <a:pt x="1" y="7307"/>
                  </a:lnTo>
                  <a:lnTo>
                    <a:pt x="2543" y="7307"/>
                  </a:lnTo>
                  <a:lnTo>
                    <a:pt x="25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5360475" y="2946025"/>
              <a:ext cx="832375" cy="1175350"/>
            </a:xfrm>
            <a:custGeom>
              <a:avLst/>
              <a:gdLst/>
              <a:ahLst/>
              <a:cxnLst/>
              <a:rect l="l" t="t" r="r" b="b"/>
              <a:pathLst>
                <a:path w="33295" h="47014" extrusionOk="0">
                  <a:moveTo>
                    <a:pt x="22646" y="1"/>
                  </a:moveTo>
                  <a:cubicBezTo>
                    <a:pt x="22612" y="1"/>
                    <a:pt x="22578" y="2"/>
                    <a:pt x="22543" y="3"/>
                  </a:cubicBezTo>
                  <a:lnTo>
                    <a:pt x="11757" y="3"/>
                  </a:lnTo>
                  <a:cubicBezTo>
                    <a:pt x="9401" y="30"/>
                    <a:pt x="9268" y="3483"/>
                    <a:pt x="11623" y="3697"/>
                  </a:cubicBezTo>
                  <a:lnTo>
                    <a:pt x="11703" y="13975"/>
                  </a:lnTo>
                  <a:cubicBezTo>
                    <a:pt x="11703" y="13975"/>
                    <a:pt x="4825" y="32738"/>
                    <a:pt x="2148" y="40312"/>
                  </a:cubicBezTo>
                  <a:cubicBezTo>
                    <a:pt x="1" y="46411"/>
                    <a:pt x="4072" y="47014"/>
                    <a:pt x="5767" y="47014"/>
                  </a:cubicBezTo>
                  <a:cubicBezTo>
                    <a:pt x="6184" y="47014"/>
                    <a:pt x="6457" y="46977"/>
                    <a:pt x="6457" y="46977"/>
                  </a:cubicBezTo>
                  <a:lnTo>
                    <a:pt x="26612" y="46977"/>
                  </a:lnTo>
                  <a:cubicBezTo>
                    <a:pt x="26624" y="46977"/>
                    <a:pt x="26636" y="46977"/>
                    <a:pt x="26648" y="46977"/>
                  </a:cubicBezTo>
                  <a:cubicBezTo>
                    <a:pt x="33295" y="46977"/>
                    <a:pt x="30921" y="39616"/>
                    <a:pt x="30921" y="39616"/>
                  </a:cubicBezTo>
                  <a:lnTo>
                    <a:pt x="22811" y="14189"/>
                  </a:lnTo>
                  <a:lnTo>
                    <a:pt x="22811" y="3697"/>
                  </a:lnTo>
                  <a:cubicBezTo>
                    <a:pt x="23828" y="3617"/>
                    <a:pt x="24604" y="2733"/>
                    <a:pt x="24524" y="1716"/>
                  </a:cubicBezTo>
                  <a:cubicBezTo>
                    <a:pt x="24446" y="734"/>
                    <a:pt x="23619" y="1"/>
                    <a:pt x="22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5675186" y="2871211"/>
              <a:ext cx="233550" cy="71625"/>
            </a:xfrm>
            <a:custGeom>
              <a:avLst/>
              <a:gdLst/>
              <a:ahLst/>
              <a:cxnLst/>
              <a:rect l="l" t="t" r="r" b="b"/>
              <a:pathLst>
                <a:path w="9342" h="2865" extrusionOk="0">
                  <a:moveTo>
                    <a:pt x="1" y="1"/>
                  </a:moveTo>
                  <a:lnTo>
                    <a:pt x="1" y="1125"/>
                  </a:lnTo>
                  <a:lnTo>
                    <a:pt x="1687" y="1125"/>
                  </a:lnTo>
                  <a:lnTo>
                    <a:pt x="1687" y="2864"/>
                  </a:lnTo>
                  <a:lnTo>
                    <a:pt x="7655" y="2864"/>
                  </a:lnTo>
                  <a:lnTo>
                    <a:pt x="7655" y="1125"/>
                  </a:lnTo>
                  <a:lnTo>
                    <a:pt x="9342" y="1125"/>
                  </a:lnTo>
                  <a:lnTo>
                    <a:pt x="9342" y="1"/>
                  </a:lnTo>
                  <a:close/>
                </a:path>
              </a:pathLst>
            </a:custGeom>
            <a:solidFill>
              <a:srgbClr val="DDA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5582775" y="3425875"/>
              <a:ext cx="424275" cy="368050"/>
            </a:xfrm>
            <a:custGeom>
              <a:avLst/>
              <a:gdLst/>
              <a:ahLst/>
              <a:cxnLst/>
              <a:rect l="l" t="t" r="r" b="b"/>
              <a:pathLst>
                <a:path w="16971" h="14722" extrusionOk="0">
                  <a:moveTo>
                    <a:pt x="4685" y="0"/>
                  </a:moveTo>
                  <a:lnTo>
                    <a:pt x="1" y="14721"/>
                  </a:lnTo>
                  <a:lnTo>
                    <a:pt x="16970" y="14721"/>
                  </a:lnTo>
                  <a:cubicBezTo>
                    <a:pt x="14883" y="8271"/>
                    <a:pt x="12099" y="107"/>
                    <a:pt x="12099" y="107"/>
                  </a:cubicBezTo>
                  <a:lnTo>
                    <a:pt x="46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5494450" y="3794575"/>
              <a:ext cx="593550" cy="280375"/>
            </a:xfrm>
            <a:custGeom>
              <a:avLst/>
              <a:gdLst/>
              <a:ahLst/>
              <a:cxnLst/>
              <a:rect l="l" t="t" r="r" b="b"/>
              <a:pathLst>
                <a:path w="23742" h="11215" extrusionOk="0">
                  <a:moveTo>
                    <a:pt x="3534" y="0"/>
                  </a:moveTo>
                  <a:lnTo>
                    <a:pt x="1232" y="7227"/>
                  </a:lnTo>
                  <a:cubicBezTo>
                    <a:pt x="1232" y="7227"/>
                    <a:pt x="1" y="11215"/>
                    <a:pt x="4016" y="11215"/>
                  </a:cubicBezTo>
                  <a:lnTo>
                    <a:pt x="20985" y="11215"/>
                  </a:lnTo>
                  <a:cubicBezTo>
                    <a:pt x="20985" y="11215"/>
                    <a:pt x="23742" y="11108"/>
                    <a:pt x="22618" y="6825"/>
                  </a:cubicBezTo>
                  <a:cubicBezTo>
                    <a:pt x="22270" y="5487"/>
                    <a:pt x="21467" y="2891"/>
                    <a:pt x="20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8966150" y="3204375"/>
              <a:ext cx="650250" cy="918125"/>
            </a:xfrm>
            <a:custGeom>
              <a:avLst/>
              <a:gdLst/>
              <a:ahLst/>
              <a:cxnLst/>
              <a:rect l="l" t="t" r="r" b="b"/>
              <a:pathLst>
                <a:path w="26010" h="36725" extrusionOk="0">
                  <a:moveTo>
                    <a:pt x="9200" y="1"/>
                  </a:moveTo>
                  <a:cubicBezTo>
                    <a:pt x="7380" y="28"/>
                    <a:pt x="7273" y="2704"/>
                    <a:pt x="9067" y="2865"/>
                  </a:cubicBezTo>
                  <a:lnTo>
                    <a:pt x="9147" y="10894"/>
                  </a:lnTo>
                  <a:cubicBezTo>
                    <a:pt x="9147" y="10894"/>
                    <a:pt x="3767" y="25562"/>
                    <a:pt x="1679" y="31477"/>
                  </a:cubicBezTo>
                  <a:cubicBezTo>
                    <a:pt x="0" y="36257"/>
                    <a:pt x="3204" y="36724"/>
                    <a:pt x="4522" y="36724"/>
                  </a:cubicBezTo>
                  <a:cubicBezTo>
                    <a:pt x="4843" y="36724"/>
                    <a:pt x="5052" y="36697"/>
                    <a:pt x="5052" y="36697"/>
                  </a:cubicBezTo>
                  <a:lnTo>
                    <a:pt x="20790" y="36697"/>
                  </a:lnTo>
                  <a:cubicBezTo>
                    <a:pt x="26009" y="36670"/>
                    <a:pt x="24162" y="30915"/>
                    <a:pt x="24162" y="30915"/>
                  </a:cubicBezTo>
                  <a:lnTo>
                    <a:pt x="17792" y="11055"/>
                  </a:lnTo>
                  <a:lnTo>
                    <a:pt x="17792" y="2865"/>
                  </a:lnTo>
                  <a:cubicBezTo>
                    <a:pt x="19585" y="2624"/>
                    <a:pt x="19398" y="1"/>
                    <a:pt x="17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9063000" y="3566400"/>
              <a:ext cx="463725" cy="505875"/>
            </a:xfrm>
            <a:custGeom>
              <a:avLst/>
              <a:gdLst/>
              <a:ahLst/>
              <a:cxnLst/>
              <a:rect l="l" t="t" r="r" b="b"/>
              <a:pathLst>
                <a:path w="18549" h="20235" extrusionOk="0">
                  <a:moveTo>
                    <a:pt x="6424" y="0"/>
                  </a:moveTo>
                  <a:lnTo>
                    <a:pt x="2757" y="11483"/>
                  </a:lnTo>
                  <a:lnTo>
                    <a:pt x="964" y="17130"/>
                  </a:lnTo>
                  <a:cubicBezTo>
                    <a:pt x="964" y="17130"/>
                    <a:pt x="0" y="20235"/>
                    <a:pt x="3132" y="20235"/>
                  </a:cubicBezTo>
                  <a:lnTo>
                    <a:pt x="16381" y="20235"/>
                  </a:lnTo>
                  <a:cubicBezTo>
                    <a:pt x="16381" y="20235"/>
                    <a:pt x="18549" y="20181"/>
                    <a:pt x="17665" y="16809"/>
                  </a:cubicBezTo>
                  <a:cubicBezTo>
                    <a:pt x="17371" y="15765"/>
                    <a:pt x="16755" y="13758"/>
                    <a:pt x="16006" y="11483"/>
                  </a:cubicBezTo>
                  <a:cubicBezTo>
                    <a:pt x="14373" y="6424"/>
                    <a:pt x="12205" y="80"/>
                    <a:pt x="12205" y="80"/>
                  </a:cubicBezTo>
                  <a:lnTo>
                    <a:pt x="64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9297850" y="3567050"/>
              <a:ext cx="228875" cy="505225"/>
            </a:xfrm>
            <a:custGeom>
              <a:avLst/>
              <a:gdLst/>
              <a:ahLst/>
              <a:cxnLst/>
              <a:rect l="l" t="t" r="r" b="b"/>
              <a:pathLst>
                <a:path w="9155" h="20209" extrusionOk="0">
                  <a:moveTo>
                    <a:pt x="8271" y="16783"/>
                  </a:moveTo>
                  <a:cubicBezTo>
                    <a:pt x="7977" y="15739"/>
                    <a:pt x="7361" y="13732"/>
                    <a:pt x="6612" y="11457"/>
                  </a:cubicBezTo>
                  <a:cubicBezTo>
                    <a:pt x="4979" y="6398"/>
                    <a:pt x="2811" y="54"/>
                    <a:pt x="2811" y="54"/>
                  </a:cubicBezTo>
                  <a:lnTo>
                    <a:pt x="1" y="1"/>
                  </a:lnTo>
                  <a:lnTo>
                    <a:pt x="1" y="20209"/>
                  </a:lnTo>
                  <a:lnTo>
                    <a:pt x="6987" y="20209"/>
                  </a:lnTo>
                  <a:cubicBezTo>
                    <a:pt x="6987" y="20209"/>
                    <a:pt x="9155" y="20155"/>
                    <a:pt x="8271" y="167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7748125" y="3286025"/>
              <a:ext cx="157275" cy="48200"/>
            </a:xfrm>
            <a:custGeom>
              <a:avLst/>
              <a:gdLst/>
              <a:ahLst/>
              <a:cxnLst/>
              <a:rect l="l" t="t" r="r" b="b"/>
              <a:pathLst>
                <a:path w="6291" h="1928" extrusionOk="0">
                  <a:moveTo>
                    <a:pt x="1" y="0"/>
                  </a:moveTo>
                  <a:lnTo>
                    <a:pt x="1" y="776"/>
                  </a:lnTo>
                  <a:lnTo>
                    <a:pt x="1151" y="776"/>
                  </a:lnTo>
                  <a:lnTo>
                    <a:pt x="1151" y="1927"/>
                  </a:lnTo>
                  <a:lnTo>
                    <a:pt x="5166" y="1927"/>
                  </a:lnTo>
                  <a:lnTo>
                    <a:pt x="5166" y="776"/>
                  </a:lnTo>
                  <a:lnTo>
                    <a:pt x="6290" y="776"/>
                  </a:lnTo>
                  <a:lnTo>
                    <a:pt x="62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7546050" y="3331525"/>
              <a:ext cx="560100" cy="790850"/>
            </a:xfrm>
            <a:custGeom>
              <a:avLst/>
              <a:gdLst/>
              <a:ahLst/>
              <a:cxnLst/>
              <a:rect l="l" t="t" r="r" b="b"/>
              <a:pathLst>
                <a:path w="22404" h="31634" extrusionOk="0">
                  <a:moveTo>
                    <a:pt x="15203" y="0"/>
                  </a:moveTo>
                  <a:cubicBezTo>
                    <a:pt x="15194" y="0"/>
                    <a:pt x="15185" y="0"/>
                    <a:pt x="15176" y="0"/>
                  </a:cubicBezTo>
                  <a:lnTo>
                    <a:pt x="7923" y="0"/>
                  </a:lnTo>
                  <a:cubicBezTo>
                    <a:pt x="6317" y="0"/>
                    <a:pt x="6210" y="2356"/>
                    <a:pt x="7816" y="2463"/>
                  </a:cubicBezTo>
                  <a:lnTo>
                    <a:pt x="7869" y="9395"/>
                  </a:lnTo>
                  <a:cubicBezTo>
                    <a:pt x="7869" y="9395"/>
                    <a:pt x="3239" y="22002"/>
                    <a:pt x="1446" y="27114"/>
                  </a:cubicBezTo>
                  <a:cubicBezTo>
                    <a:pt x="0" y="31234"/>
                    <a:pt x="2780" y="31634"/>
                    <a:pt x="3913" y="31634"/>
                  </a:cubicBezTo>
                  <a:cubicBezTo>
                    <a:pt x="4186" y="31634"/>
                    <a:pt x="4363" y="31611"/>
                    <a:pt x="4363" y="31611"/>
                  </a:cubicBezTo>
                  <a:lnTo>
                    <a:pt x="17907" y="31611"/>
                  </a:lnTo>
                  <a:cubicBezTo>
                    <a:pt x="22403" y="31584"/>
                    <a:pt x="20797" y="26632"/>
                    <a:pt x="20797" y="26632"/>
                  </a:cubicBezTo>
                  <a:lnTo>
                    <a:pt x="15337" y="9529"/>
                  </a:lnTo>
                  <a:lnTo>
                    <a:pt x="15337" y="2463"/>
                  </a:lnTo>
                  <a:cubicBezTo>
                    <a:pt x="16880" y="2277"/>
                    <a:pt x="16731" y="0"/>
                    <a:pt x="15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7636375" y="3654050"/>
              <a:ext cx="399500" cy="436300"/>
            </a:xfrm>
            <a:custGeom>
              <a:avLst/>
              <a:gdLst/>
              <a:ahLst/>
              <a:cxnLst/>
              <a:rect l="l" t="t" r="r" b="b"/>
              <a:pathLst>
                <a:path w="15980" h="17452" extrusionOk="0">
                  <a:moveTo>
                    <a:pt x="5541" y="0"/>
                  </a:moveTo>
                  <a:lnTo>
                    <a:pt x="2383" y="9904"/>
                  </a:lnTo>
                  <a:lnTo>
                    <a:pt x="830" y="14775"/>
                  </a:lnTo>
                  <a:cubicBezTo>
                    <a:pt x="830" y="14775"/>
                    <a:pt x="1" y="17452"/>
                    <a:pt x="2704" y="17452"/>
                  </a:cubicBezTo>
                  <a:lnTo>
                    <a:pt x="14106" y="17452"/>
                  </a:lnTo>
                  <a:cubicBezTo>
                    <a:pt x="14106" y="17452"/>
                    <a:pt x="15980" y="17371"/>
                    <a:pt x="15204" y="14481"/>
                  </a:cubicBezTo>
                  <a:cubicBezTo>
                    <a:pt x="14963" y="13597"/>
                    <a:pt x="14427" y="11858"/>
                    <a:pt x="13785" y="9904"/>
                  </a:cubicBezTo>
                  <a:cubicBezTo>
                    <a:pt x="12393" y="5541"/>
                    <a:pt x="10520" y="81"/>
                    <a:pt x="10520" y="81"/>
                  </a:cubicBezTo>
                  <a:lnTo>
                    <a:pt x="55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3750675" y="4122450"/>
              <a:ext cx="7041400" cy="25"/>
            </a:xfrm>
            <a:custGeom>
              <a:avLst/>
              <a:gdLst/>
              <a:ahLst/>
              <a:cxnLst/>
              <a:rect l="l" t="t" r="r" b="b"/>
              <a:pathLst>
                <a:path w="281656" h="1" extrusionOk="0">
                  <a:moveTo>
                    <a:pt x="1" y="0"/>
                  </a:moveTo>
                  <a:lnTo>
                    <a:pt x="281655"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 name="文本框 1">
            <a:extLst>
              <a:ext uri="{FF2B5EF4-FFF2-40B4-BE49-F238E27FC236}">
                <a16:creationId xmlns:a16="http://schemas.microsoft.com/office/drawing/2014/main" id="{1B896683-7061-37E9-96DB-93412C295C38}"/>
              </a:ext>
            </a:extLst>
          </p:cNvPr>
          <p:cNvSpPr txBox="1"/>
          <p:nvPr/>
        </p:nvSpPr>
        <p:spPr>
          <a:xfrm>
            <a:off x="499992" y="274771"/>
            <a:ext cx="6851243" cy="4662815"/>
          </a:xfrm>
          <a:prstGeom prst="rect">
            <a:avLst/>
          </a:prstGeom>
          <a:noFill/>
        </p:spPr>
        <p:txBody>
          <a:bodyPr wrap="square" rtlCol="0">
            <a:spAutoFit/>
          </a:bodyPr>
          <a:lstStyle/>
          <a:p>
            <a:pPr lvl="0" algn="just">
              <a:tabLst>
                <a:tab pos="742950" algn="l"/>
              </a:tabLst>
            </a:pPr>
            <a:r>
              <a:rPr lang="en-US" altLang="zh-CN" sz="1100" dirty="0">
                <a:solidFill>
                  <a:srgbClr val="000000"/>
                </a:solidFill>
                <a:effectLst/>
                <a:latin typeface="Times New Roman" panose="02020603050405020304" pitchFamily="18" charset="0"/>
                <a:ea typeface="等线" panose="02010600030101010101" pitchFamily="2" charset="-122"/>
              </a:rPr>
              <a:t>[1]	</a:t>
            </a:r>
            <a:r>
              <a:rPr lang="en-US" altLang="zh-CN" sz="1100" dirty="0" err="1">
                <a:solidFill>
                  <a:srgbClr val="000000"/>
                </a:solidFill>
                <a:effectLst/>
                <a:latin typeface="Times New Roman" panose="02020603050405020304" pitchFamily="18" charset="0"/>
                <a:ea typeface="等线" panose="02010600030101010101" pitchFamily="2" charset="-122"/>
              </a:rPr>
              <a:t>Boureau</a:t>
            </a:r>
            <a:r>
              <a:rPr lang="en-US" altLang="zh-CN" sz="1100" dirty="0">
                <a:solidFill>
                  <a:srgbClr val="000000"/>
                </a:solidFill>
                <a:effectLst/>
                <a:latin typeface="Times New Roman" panose="02020603050405020304" pitchFamily="18" charset="0"/>
                <a:ea typeface="等线" panose="02010600030101010101" pitchFamily="2" charset="-122"/>
              </a:rPr>
              <a:t> Y L, Bach F, </a:t>
            </a:r>
            <a:r>
              <a:rPr lang="en-US" altLang="zh-CN" sz="1100" dirty="0" err="1">
                <a:solidFill>
                  <a:srgbClr val="000000"/>
                </a:solidFill>
                <a:effectLst/>
                <a:latin typeface="Times New Roman" panose="02020603050405020304" pitchFamily="18" charset="0"/>
                <a:ea typeface="等线" panose="02010600030101010101" pitchFamily="2" charset="-122"/>
              </a:rPr>
              <a:t>LeCun</a:t>
            </a:r>
            <a:r>
              <a:rPr lang="en-US" altLang="zh-CN" sz="1100" dirty="0">
                <a:solidFill>
                  <a:srgbClr val="000000"/>
                </a:solidFill>
                <a:effectLst/>
                <a:latin typeface="Times New Roman" panose="02020603050405020304" pitchFamily="18" charset="0"/>
                <a:ea typeface="等线" panose="02010600030101010101" pitchFamily="2" charset="-122"/>
              </a:rPr>
              <a:t> Y, et al. (2010). Learning mid-level features for recognition[J]. </a:t>
            </a:r>
          </a:p>
          <a:p>
            <a:pPr lvl="0" algn="just">
              <a:tabLst>
                <a:tab pos="742950" algn="l"/>
              </a:tabLst>
            </a:pPr>
            <a:r>
              <a:rPr lang="en-US" altLang="zh-CN" sz="1100" dirty="0">
                <a:solidFill>
                  <a:srgbClr val="000000"/>
                </a:solidFill>
                <a:effectLst/>
                <a:latin typeface="Times New Roman" panose="02020603050405020304" pitchFamily="18" charset="0"/>
                <a:ea typeface="等线" panose="02010600030101010101" pitchFamily="2" charset="-122"/>
              </a:rPr>
              <a:t>[2]	</a:t>
            </a:r>
            <a:r>
              <a:rPr lang="en-US" altLang="zh-CN" sz="1100" dirty="0" err="1">
                <a:solidFill>
                  <a:srgbClr val="000000"/>
                </a:solidFill>
                <a:effectLst/>
                <a:latin typeface="Times New Roman" panose="02020603050405020304" pitchFamily="18" charset="0"/>
                <a:ea typeface="等线" panose="02010600030101010101" pitchFamily="2" charset="-122"/>
              </a:rPr>
              <a:t>Ciregan</a:t>
            </a:r>
            <a:r>
              <a:rPr lang="en-US" altLang="zh-CN" sz="1100" dirty="0">
                <a:solidFill>
                  <a:srgbClr val="000000"/>
                </a:solidFill>
                <a:effectLst/>
                <a:latin typeface="Times New Roman" panose="02020603050405020304" pitchFamily="18" charset="0"/>
                <a:ea typeface="等线" panose="02010600030101010101" pitchFamily="2" charset="-122"/>
              </a:rPr>
              <a:t>, D., Meier, U., &amp;amp; </a:t>
            </a:r>
            <a:r>
              <a:rPr lang="en-US" altLang="zh-CN" sz="1100" dirty="0" err="1">
                <a:solidFill>
                  <a:srgbClr val="000000"/>
                </a:solidFill>
                <a:effectLst/>
                <a:latin typeface="Times New Roman" panose="02020603050405020304" pitchFamily="18" charset="0"/>
                <a:ea typeface="等线" panose="02010600030101010101" pitchFamily="2" charset="-122"/>
              </a:rPr>
              <a:t>Schmidhuber</a:t>
            </a:r>
            <a:r>
              <a:rPr lang="en-US" altLang="zh-CN" sz="1100" dirty="0">
                <a:solidFill>
                  <a:srgbClr val="000000"/>
                </a:solidFill>
                <a:effectLst/>
                <a:latin typeface="Times New Roman" panose="02020603050405020304" pitchFamily="18" charset="0"/>
                <a:ea typeface="等线" panose="02010600030101010101" pitchFamily="2" charset="-122"/>
              </a:rPr>
              <a:t>, J. (2012, June). Multi-column deep neural networks for image classification. In 2012 IEEE conference on computer vision and pattern recognition (pp. 3642-3649). IEEE.</a:t>
            </a:r>
          </a:p>
          <a:p>
            <a:pPr lvl="0" algn="just">
              <a:tabLst>
                <a:tab pos="742950" algn="l"/>
              </a:tabLst>
            </a:pPr>
            <a:r>
              <a:rPr lang="en-US" altLang="zh-CN" sz="1100" dirty="0">
                <a:solidFill>
                  <a:srgbClr val="000000"/>
                </a:solidFill>
                <a:effectLst/>
                <a:latin typeface="Times New Roman" panose="02020603050405020304" pitchFamily="18" charset="0"/>
                <a:ea typeface="等线" panose="02010600030101010101" pitchFamily="2" charset="-122"/>
              </a:rPr>
              <a:t>[3]	</a:t>
            </a:r>
            <a:r>
              <a:rPr lang="en-US" altLang="zh-CN" sz="1100" dirty="0" err="1">
                <a:solidFill>
                  <a:srgbClr val="000000"/>
                </a:solidFill>
                <a:effectLst/>
                <a:latin typeface="Times New Roman" panose="02020603050405020304" pitchFamily="18" charset="0"/>
                <a:ea typeface="等线" panose="02010600030101010101" pitchFamily="2" charset="-122"/>
              </a:rPr>
              <a:t>Frossard</a:t>
            </a:r>
            <a:r>
              <a:rPr lang="en-US" altLang="zh-CN" sz="1100" dirty="0">
                <a:solidFill>
                  <a:srgbClr val="000000"/>
                </a:solidFill>
                <a:effectLst/>
                <a:latin typeface="Times New Roman" panose="02020603050405020304" pitchFamily="18" charset="0"/>
                <a:ea typeface="等线" panose="02010600030101010101" pitchFamily="2" charset="-122"/>
              </a:rPr>
              <a:t>, D. (2016, June 17). VGG in TensorFlow: Model and Pre-trained Parameters for VGG16 in TensorFlow. Toronto. https://www.cs.toronto.edu/~frossard/post/vgg16/#introduction</a:t>
            </a:r>
          </a:p>
          <a:p>
            <a:pPr lvl="0" algn="just">
              <a:tabLst>
                <a:tab pos="742950" algn="l"/>
              </a:tabLst>
            </a:pPr>
            <a:r>
              <a:rPr lang="en-US" altLang="zh-CN" sz="1100" dirty="0">
                <a:solidFill>
                  <a:srgbClr val="000000"/>
                </a:solidFill>
                <a:effectLst/>
                <a:latin typeface="Times New Roman" panose="02020603050405020304" pitchFamily="18" charset="0"/>
                <a:ea typeface="等线" panose="02010600030101010101" pitchFamily="2" charset="-122"/>
              </a:rPr>
              <a:t>[4]	He, K., Zhang, X., Ren, S., and Sun, J. (2016). Deep residual learning for image recognition. CVPR, pp. 770–778</a:t>
            </a:r>
          </a:p>
          <a:p>
            <a:pPr lvl="0" algn="just">
              <a:tabLst>
                <a:tab pos="742950" algn="l"/>
              </a:tabLst>
            </a:pPr>
            <a:r>
              <a:rPr lang="en-US" altLang="zh-CN" sz="1100" dirty="0">
                <a:solidFill>
                  <a:srgbClr val="000000"/>
                </a:solidFill>
                <a:effectLst/>
                <a:latin typeface="Times New Roman" panose="02020603050405020304" pitchFamily="18" charset="0"/>
                <a:ea typeface="等线" panose="02010600030101010101" pitchFamily="2" charset="-122"/>
              </a:rPr>
              <a:t>[5]	Howard, A. G., Zhu, M., Chen, B., </a:t>
            </a:r>
            <a:r>
              <a:rPr lang="en-US" altLang="zh-CN" sz="1100" dirty="0" err="1">
                <a:solidFill>
                  <a:srgbClr val="000000"/>
                </a:solidFill>
                <a:effectLst/>
                <a:latin typeface="Times New Roman" panose="02020603050405020304" pitchFamily="18" charset="0"/>
                <a:ea typeface="等线" panose="02010600030101010101" pitchFamily="2" charset="-122"/>
              </a:rPr>
              <a:t>Kalenichenko</a:t>
            </a:r>
            <a:r>
              <a:rPr lang="en-US" altLang="zh-CN" sz="1100" dirty="0">
                <a:solidFill>
                  <a:srgbClr val="000000"/>
                </a:solidFill>
                <a:effectLst/>
                <a:latin typeface="Times New Roman" panose="02020603050405020304" pitchFamily="18" charset="0"/>
                <a:ea typeface="等线" panose="02010600030101010101" pitchFamily="2" charset="-122"/>
              </a:rPr>
              <a:t>, D., Wang, W., </a:t>
            </a:r>
            <a:r>
              <a:rPr lang="en-US" altLang="zh-CN" sz="1100" dirty="0" err="1">
                <a:solidFill>
                  <a:srgbClr val="000000"/>
                </a:solidFill>
                <a:effectLst/>
                <a:latin typeface="Times New Roman" panose="02020603050405020304" pitchFamily="18" charset="0"/>
                <a:ea typeface="等线" panose="02010600030101010101" pitchFamily="2" charset="-122"/>
              </a:rPr>
              <a:t>Weyand</a:t>
            </a:r>
            <a:r>
              <a:rPr lang="en-US" altLang="zh-CN" sz="1100" dirty="0">
                <a:solidFill>
                  <a:srgbClr val="000000"/>
                </a:solidFill>
                <a:effectLst/>
                <a:latin typeface="Times New Roman" panose="02020603050405020304" pitchFamily="18" charset="0"/>
                <a:ea typeface="等线" panose="02010600030101010101" pitchFamily="2" charset="-122"/>
              </a:rPr>
              <a:t>, T., </a:t>
            </a:r>
            <a:r>
              <a:rPr lang="en-US" altLang="zh-CN" sz="1100" dirty="0" err="1">
                <a:solidFill>
                  <a:srgbClr val="000000"/>
                </a:solidFill>
                <a:effectLst/>
                <a:latin typeface="Times New Roman" panose="02020603050405020304" pitchFamily="18" charset="0"/>
                <a:ea typeface="等线" panose="02010600030101010101" pitchFamily="2" charset="-122"/>
              </a:rPr>
              <a:t>Andreetto</a:t>
            </a:r>
            <a:r>
              <a:rPr lang="en-US" altLang="zh-CN" sz="1100" dirty="0">
                <a:solidFill>
                  <a:srgbClr val="000000"/>
                </a:solidFill>
                <a:effectLst/>
                <a:latin typeface="Times New Roman" panose="02020603050405020304" pitchFamily="18" charset="0"/>
                <a:ea typeface="等线" panose="02010600030101010101" pitchFamily="2" charset="-122"/>
              </a:rPr>
              <a:t>, M., and Adam, H. (2017). </a:t>
            </a:r>
            <a:r>
              <a:rPr lang="en-US" altLang="zh-CN" sz="1100" dirty="0" err="1">
                <a:solidFill>
                  <a:srgbClr val="000000"/>
                </a:solidFill>
                <a:effectLst/>
                <a:latin typeface="Times New Roman" panose="02020603050405020304" pitchFamily="18" charset="0"/>
                <a:ea typeface="等线" panose="02010600030101010101" pitchFamily="2" charset="-122"/>
              </a:rPr>
              <a:t>Mobilenets</a:t>
            </a:r>
            <a:r>
              <a:rPr lang="en-US" altLang="zh-CN" sz="1100" dirty="0">
                <a:solidFill>
                  <a:srgbClr val="000000"/>
                </a:solidFill>
                <a:effectLst/>
                <a:latin typeface="Times New Roman" panose="02020603050405020304" pitchFamily="18" charset="0"/>
                <a:ea typeface="等线" panose="02010600030101010101" pitchFamily="2" charset="-122"/>
              </a:rPr>
              <a:t>: Efficient convolutional neural networks for mobile vision applications. </a:t>
            </a:r>
            <a:r>
              <a:rPr lang="en-US" altLang="zh-CN" sz="1100" dirty="0" err="1">
                <a:solidFill>
                  <a:srgbClr val="000000"/>
                </a:solidFill>
                <a:effectLst/>
                <a:latin typeface="Times New Roman" panose="02020603050405020304" pitchFamily="18" charset="0"/>
                <a:ea typeface="等线" panose="02010600030101010101" pitchFamily="2" charset="-122"/>
              </a:rPr>
              <a:t>arXiv</a:t>
            </a:r>
            <a:r>
              <a:rPr lang="en-US" altLang="zh-CN" sz="1100" dirty="0">
                <a:solidFill>
                  <a:srgbClr val="000000"/>
                </a:solidFill>
                <a:effectLst/>
                <a:latin typeface="Times New Roman" panose="02020603050405020304" pitchFamily="18" charset="0"/>
                <a:ea typeface="等线" panose="02010600030101010101" pitchFamily="2" charset="-122"/>
              </a:rPr>
              <a:t> preprint arXiv:1704.04861, </a:t>
            </a:r>
          </a:p>
          <a:p>
            <a:pPr lvl="0" algn="just">
              <a:tabLst>
                <a:tab pos="742950" algn="l"/>
              </a:tabLst>
            </a:pPr>
            <a:r>
              <a:rPr lang="en-US" altLang="zh-CN" sz="1100" dirty="0">
                <a:solidFill>
                  <a:srgbClr val="000000"/>
                </a:solidFill>
                <a:effectLst/>
                <a:latin typeface="Times New Roman" panose="02020603050405020304" pitchFamily="18" charset="0"/>
                <a:ea typeface="等线" panose="02010600030101010101" pitchFamily="2" charset="-122"/>
              </a:rPr>
              <a:t>[6]	Hu, J., Shen, L., and Sun, G. (2018). Squeeze-and-excitation networks. CVPR</a:t>
            </a:r>
          </a:p>
          <a:p>
            <a:pPr lvl="0" algn="just">
              <a:tabLst>
                <a:tab pos="742950" algn="l"/>
              </a:tabLst>
            </a:pPr>
            <a:r>
              <a:rPr lang="en-US" altLang="zh-CN" sz="1100" dirty="0">
                <a:solidFill>
                  <a:srgbClr val="000000"/>
                </a:solidFill>
                <a:effectLst/>
                <a:latin typeface="Times New Roman" panose="02020603050405020304" pitchFamily="18" charset="0"/>
                <a:ea typeface="等线" panose="02010600030101010101" pitchFamily="2" charset="-122"/>
              </a:rPr>
              <a:t>[7]	HU J., SHEN L, ALBANIA Set al. (2020). Squeeze-and-Excitation Networks [J]. IEEE Transactions on Pattern Analysis and Machine Intelligence</a:t>
            </a:r>
            <a:r>
              <a:rPr lang="zh-CN" altLang="en-US" sz="1100" dirty="0">
                <a:solidFill>
                  <a:srgbClr val="000000"/>
                </a:solidFill>
                <a:effectLst/>
                <a:latin typeface="Times New Roman" panose="02020603050405020304" pitchFamily="18" charset="0"/>
                <a:ea typeface="等线" panose="02010600030101010101" pitchFamily="2" charset="-122"/>
              </a:rPr>
              <a:t>，</a:t>
            </a:r>
            <a:r>
              <a:rPr lang="en-US" altLang="zh-CN" sz="1100" dirty="0">
                <a:solidFill>
                  <a:srgbClr val="000000"/>
                </a:solidFill>
                <a:effectLst/>
                <a:latin typeface="Times New Roman" panose="02020603050405020304" pitchFamily="18" charset="0"/>
                <a:ea typeface="等线" panose="02010600030101010101" pitchFamily="2" charset="-122"/>
              </a:rPr>
              <a:t>42</a:t>
            </a:r>
            <a:r>
              <a:rPr lang="zh-CN" altLang="en-US" sz="1100" dirty="0">
                <a:solidFill>
                  <a:srgbClr val="000000"/>
                </a:solidFill>
                <a:effectLst/>
                <a:latin typeface="Times New Roman" panose="02020603050405020304" pitchFamily="18" charset="0"/>
                <a:ea typeface="等线" panose="02010600030101010101" pitchFamily="2" charset="-122"/>
              </a:rPr>
              <a:t>（</a:t>
            </a:r>
            <a:r>
              <a:rPr lang="en-US" altLang="zh-CN" sz="1100" dirty="0">
                <a:solidFill>
                  <a:srgbClr val="000000"/>
                </a:solidFill>
                <a:effectLst/>
                <a:latin typeface="Times New Roman" panose="02020603050405020304" pitchFamily="18" charset="0"/>
                <a:ea typeface="等线" panose="02010600030101010101" pitchFamily="2" charset="-122"/>
              </a:rPr>
              <a:t>8</a:t>
            </a:r>
            <a:r>
              <a:rPr lang="zh-CN" altLang="en-US" sz="1100" dirty="0">
                <a:solidFill>
                  <a:srgbClr val="000000"/>
                </a:solidFill>
                <a:effectLst/>
                <a:latin typeface="Times New Roman" panose="02020603050405020304" pitchFamily="18" charset="0"/>
                <a:ea typeface="等线" panose="02010600030101010101" pitchFamily="2" charset="-122"/>
              </a:rPr>
              <a:t>）：</a:t>
            </a:r>
            <a:r>
              <a:rPr lang="en-US" altLang="zh-CN" sz="1100" dirty="0">
                <a:solidFill>
                  <a:srgbClr val="000000"/>
                </a:solidFill>
                <a:effectLst/>
                <a:latin typeface="Times New Roman" panose="02020603050405020304" pitchFamily="18" charset="0"/>
                <a:ea typeface="等线" panose="02010600030101010101" pitchFamily="2" charset="-122"/>
              </a:rPr>
              <a:t>2011-2023. </a:t>
            </a:r>
          </a:p>
          <a:p>
            <a:pPr lvl="0" algn="just">
              <a:tabLst>
                <a:tab pos="742950" algn="l"/>
              </a:tabLst>
            </a:pPr>
            <a:r>
              <a:rPr lang="en-US" altLang="zh-CN" sz="1100" dirty="0">
                <a:solidFill>
                  <a:srgbClr val="000000"/>
                </a:solidFill>
                <a:effectLst/>
                <a:latin typeface="Times New Roman" panose="02020603050405020304" pitchFamily="18" charset="0"/>
                <a:ea typeface="等线" panose="02010600030101010101" pitchFamily="2" charset="-122"/>
              </a:rPr>
              <a:t>[8]	Huang, Y., Cheng, Y., Chen, D., Lee, H., </a:t>
            </a:r>
            <a:r>
              <a:rPr lang="en-US" altLang="zh-CN" sz="1100" dirty="0" err="1">
                <a:solidFill>
                  <a:srgbClr val="000000"/>
                </a:solidFill>
                <a:effectLst/>
                <a:latin typeface="Times New Roman" panose="02020603050405020304" pitchFamily="18" charset="0"/>
                <a:ea typeface="等线" panose="02010600030101010101" pitchFamily="2" charset="-122"/>
              </a:rPr>
              <a:t>Ngiam</a:t>
            </a:r>
            <a:r>
              <a:rPr lang="en-US" altLang="zh-CN" sz="1100" dirty="0">
                <a:solidFill>
                  <a:srgbClr val="000000"/>
                </a:solidFill>
                <a:effectLst/>
                <a:latin typeface="Times New Roman" panose="02020603050405020304" pitchFamily="18" charset="0"/>
                <a:ea typeface="等线" panose="02010600030101010101" pitchFamily="2" charset="-122"/>
              </a:rPr>
              <a:t>, J., Le, Q. V., and Chen, Z. (2018). </a:t>
            </a:r>
            <a:r>
              <a:rPr lang="en-US" altLang="zh-CN" sz="1100" dirty="0" err="1">
                <a:solidFill>
                  <a:srgbClr val="000000"/>
                </a:solidFill>
                <a:effectLst/>
                <a:latin typeface="Times New Roman" panose="02020603050405020304" pitchFamily="18" charset="0"/>
                <a:ea typeface="等线" panose="02010600030101010101" pitchFamily="2" charset="-122"/>
              </a:rPr>
              <a:t>Gpipe</a:t>
            </a:r>
            <a:r>
              <a:rPr lang="en-US" altLang="zh-CN" sz="1100" dirty="0">
                <a:solidFill>
                  <a:srgbClr val="000000"/>
                </a:solidFill>
                <a:effectLst/>
                <a:latin typeface="Times New Roman" panose="02020603050405020304" pitchFamily="18" charset="0"/>
                <a:ea typeface="等线" panose="02010600030101010101" pitchFamily="2" charset="-122"/>
              </a:rPr>
              <a:t>: Efficient training of giant neural networks using pipeline parallelism. arXiv:1808.07233, </a:t>
            </a:r>
          </a:p>
          <a:p>
            <a:pPr lvl="0" algn="just">
              <a:tabLst>
                <a:tab pos="742950" algn="l"/>
              </a:tabLst>
            </a:pPr>
            <a:r>
              <a:rPr lang="en-US" altLang="zh-CN" sz="1100" dirty="0">
                <a:solidFill>
                  <a:srgbClr val="000000"/>
                </a:solidFill>
                <a:effectLst/>
                <a:latin typeface="Times New Roman" panose="02020603050405020304" pitchFamily="18" charset="0"/>
                <a:ea typeface="等线" panose="02010600030101010101" pitchFamily="2" charset="-122"/>
              </a:rPr>
              <a:t>[9]	Hubel D. H., Wiesel T. N. (1962). Receptive fields, binocular interaction and functional architecture in the cat’s visual cortex[J]. The Journal of Physiology, 160(1): 106-154.</a:t>
            </a:r>
          </a:p>
          <a:p>
            <a:pPr lvl="0" algn="just">
              <a:tabLst>
                <a:tab pos="742950" algn="l"/>
              </a:tabLst>
            </a:pPr>
            <a:r>
              <a:rPr lang="en-US" altLang="zh-CN" sz="1100" dirty="0">
                <a:solidFill>
                  <a:srgbClr val="000000"/>
                </a:solidFill>
                <a:effectLst/>
                <a:latin typeface="Times New Roman" panose="02020603050405020304" pitchFamily="18" charset="0"/>
                <a:ea typeface="等线" panose="02010600030101010101" pitchFamily="2" charset="-122"/>
              </a:rPr>
              <a:t>[10]	Jiang, B. (2022). Image Classification Method Based on Improved </a:t>
            </a:r>
            <a:r>
              <a:rPr lang="en-US" altLang="zh-CN" sz="1100" dirty="0" err="1">
                <a:solidFill>
                  <a:srgbClr val="000000"/>
                </a:solidFill>
                <a:effectLst/>
                <a:latin typeface="Times New Roman" panose="02020603050405020304" pitchFamily="18" charset="0"/>
                <a:ea typeface="等线" panose="02010600030101010101" pitchFamily="2" charset="-122"/>
              </a:rPr>
              <a:t>ResNet</a:t>
            </a:r>
            <a:r>
              <a:rPr lang="en-US" altLang="zh-CN" sz="1100" dirty="0">
                <a:solidFill>
                  <a:srgbClr val="000000"/>
                </a:solidFill>
                <a:effectLst/>
                <a:latin typeface="Times New Roman" panose="02020603050405020304" pitchFamily="18" charset="0"/>
                <a:ea typeface="等线" panose="02010600030101010101" pitchFamily="2" charset="-122"/>
              </a:rPr>
              <a:t> Model. Modern Information Technology (12),83-85. </a:t>
            </a:r>
            <a:r>
              <a:rPr lang="en-US" altLang="zh-CN" sz="1100" dirty="0" err="1">
                <a:solidFill>
                  <a:srgbClr val="000000"/>
                </a:solidFill>
                <a:effectLst/>
                <a:latin typeface="Times New Roman" panose="02020603050405020304" pitchFamily="18" charset="0"/>
                <a:ea typeface="等线" panose="02010600030101010101" pitchFamily="2" charset="-122"/>
              </a:rPr>
              <a:t>doi</a:t>
            </a:r>
            <a:r>
              <a:rPr lang="en-US" altLang="zh-CN" sz="1100" dirty="0">
                <a:solidFill>
                  <a:srgbClr val="000000"/>
                </a:solidFill>
                <a:effectLst/>
                <a:latin typeface="Times New Roman" panose="02020603050405020304" pitchFamily="18" charset="0"/>
                <a:ea typeface="等线" panose="02010600030101010101" pitchFamily="2" charset="-122"/>
              </a:rPr>
              <a:t>: 10.19850/j.cnki.2096-4706.2022.012.021.</a:t>
            </a:r>
          </a:p>
          <a:p>
            <a:pPr lvl="0" algn="just">
              <a:tabLst>
                <a:tab pos="742950" algn="l"/>
              </a:tabLst>
            </a:pPr>
            <a:r>
              <a:rPr lang="en-US" altLang="zh-CN" sz="1100" dirty="0">
                <a:solidFill>
                  <a:srgbClr val="000000"/>
                </a:solidFill>
                <a:effectLst/>
                <a:latin typeface="Times New Roman" panose="02020603050405020304" pitchFamily="18" charset="0"/>
                <a:ea typeface="等线" panose="02010600030101010101" pitchFamily="2" charset="-122"/>
              </a:rPr>
              <a:t>[11]	</a:t>
            </a:r>
            <a:r>
              <a:rPr lang="en-US" altLang="zh-CN" sz="1100" dirty="0" err="1">
                <a:solidFill>
                  <a:srgbClr val="000000"/>
                </a:solidFill>
                <a:effectLst/>
                <a:latin typeface="Times New Roman" panose="02020603050405020304" pitchFamily="18" charset="0"/>
                <a:ea typeface="等线" panose="02010600030101010101" pitchFamily="2" charset="-122"/>
              </a:rPr>
              <a:t>Kaiming</a:t>
            </a:r>
            <a:r>
              <a:rPr lang="en-US" altLang="zh-CN" sz="1100" dirty="0">
                <a:solidFill>
                  <a:srgbClr val="000000"/>
                </a:solidFill>
                <a:effectLst/>
                <a:latin typeface="Times New Roman" panose="02020603050405020304" pitchFamily="18" charset="0"/>
                <a:ea typeface="等线" panose="02010600030101010101" pitchFamily="2" charset="-122"/>
              </a:rPr>
              <a:t> </a:t>
            </a:r>
            <a:r>
              <a:rPr lang="en-US" altLang="zh-CN" sz="1100" dirty="0" err="1">
                <a:solidFill>
                  <a:srgbClr val="000000"/>
                </a:solidFill>
                <a:effectLst/>
                <a:latin typeface="Times New Roman" panose="02020603050405020304" pitchFamily="18" charset="0"/>
                <a:ea typeface="等线" panose="02010600030101010101" pitchFamily="2" charset="-122"/>
              </a:rPr>
              <a:t>He,Xiangyu</a:t>
            </a:r>
            <a:r>
              <a:rPr lang="en-US" altLang="zh-CN" sz="1100" dirty="0">
                <a:solidFill>
                  <a:srgbClr val="000000"/>
                </a:solidFill>
                <a:effectLst/>
                <a:latin typeface="Times New Roman" panose="02020603050405020304" pitchFamily="18" charset="0"/>
                <a:ea typeface="等线" panose="02010600030101010101" pitchFamily="2" charset="-122"/>
              </a:rPr>
              <a:t> </a:t>
            </a:r>
            <a:r>
              <a:rPr lang="en-US" altLang="zh-CN" sz="1100" dirty="0" err="1">
                <a:solidFill>
                  <a:srgbClr val="000000"/>
                </a:solidFill>
                <a:effectLst/>
                <a:latin typeface="Times New Roman" panose="02020603050405020304" pitchFamily="18" charset="0"/>
                <a:ea typeface="等线" panose="02010600030101010101" pitchFamily="2" charset="-122"/>
              </a:rPr>
              <a:t>Zhang,Shaoqing</a:t>
            </a:r>
            <a:r>
              <a:rPr lang="en-US" altLang="zh-CN" sz="1100" dirty="0">
                <a:solidFill>
                  <a:srgbClr val="000000"/>
                </a:solidFill>
                <a:effectLst/>
                <a:latin typeface="Times New Roman" panose="02020603050405020304" pitchFamily="18" charset="0"/>
                <a:ea typeface="等线" panose="02010600030101010101" pitchFamily="2" charset="-122"/>
              </a:rPr>
              <a:t> Ren &amp; Jian Sun 0001.(2015).Deep Residual Learning for Image Recognition. </a:t>
            </a:r>
            <a:r>
              <a:rPr lang="en-US" altLang="zh-CN" sz="1100" dirty="0" err="1">
                <a:solidFill>
                  <a:srgbClr val="000000"/>
                </a:solidFill>
                <a:effectLst/>
                <a:latin typeface="Times New Roman" panose="02020603050405020304" pitchFamily="18" charset="0"/>
                <a:ea typeface="等线" panose="02010600030101010101" pitchFamily="2" charset="-122"/>
              </a:rPr>
              <a:t>CoRR.</a:t>
            </a:r>
            <a:endParaRPr lang="en-US" altLang="zh-CN" sz="1100" dirty="0">
              <a:solidFill>
                <a:srgbClr val="000000"/>
              </a:solidFill>
              <a:effectLst/>
              <a:latin typeface="Times New Roman" panose="02020603050405020304" pitchFamily="18" charset="0"/>
              <a:ea typeface="等线" panose="02010600030101010101" pitchFamily="2" charset="-122"/>
            </a:endParaRPr>
          </a:p>
          <a:p>
            <a:pPr lvl="0" algn="just">
              <a:tabLst>
                <a:tab pos="742950" algn="l"/>
              </a:tabLst>
            </a:pPr>
            <a:r>
              <a:rPr lang="en-US" altLang="zh-CN" sz="1100" dirty="0">
                <a:solidFill>
                  <a:srgbClr val="000000"/>
                </a:solidFill>
                <a:effectLst/>
                <a:latin typeface="Times New Roman" panose="02020603050405020304" pitchFamily="18" charset="0"/>
                <a:ea typeface="等线" panose="02010600030101010101" pitchFamily="2" charset="-122"/>
              </a:rPr>
              <a:t>[12]	</a:t>
            </a:r>
            <a:r>
              <a:rPr lang="en-US" altLang="zh-CN" sz="1100" dirty="0" err="1">
                <a:solidFill>
                  <a:srgbClr val="000000"/>
                </a:solidFill>
                <a:effectLst/>
                <a:latin typeface="Times New Roman" panose="02020603050405020304" pitchFamily="18" charset="0"/>
                <a:ea typeface="等线" panose="02010600030101010101" pitchFamily="2" charset="-122"/>
              </a:rPr>
              <a:t>Kaiming</a:t>
            </a:r>
            <a:r>
              <a:rPr lang="en-US" altLang="zh-CN" sz="1100" dirty="0">
                <a:solidFill>
                  <a:srgbClr val="000000"/>
                </a:solidFill>
                <a:effectLst/>
                <a:latin typeface="Times New Roman" panose="02020603050405020304" pitchFamily="18" charset="0"/>
                <a:ea typeface="等线" panose="02010600030101010101" pitchFamily="2" charset="-122"/>
              </a:rPr>
              <a:t> </a:t>
            </a:r>
            <a:r>
              <a:rPr lang="en-US" altLang="zh-CN" sz="1100" dirty="0" err="1">
                <a:solidFill>
                  <a:srgbClr val="000000"/>
                </a:solidFill>
                <a:effectLst/>
                <a:latin typeface="Times New Roman" panose="02020603050405020304" pitchFamily="18" charset="0"/>
                <a:ea typeface="等线" panose="02010600030101010101" pitchFamily="2" charset="-122"/>
              </a:rPr>
              <a:t>He,Xiangyu</a:t>
            </a:r>
            <a:r>
              <a:rPr lang="en-US" altLang="zh-CN" sz="1100" dirty="0">
                <a:solidFill>
                  <a:srgbClr val="000000"/>
                </a:solidFill>
                <a:effectLst/>
                <a:latin typeface="Times New Roman" panose="02020603050405020304" pitchFamily="18" charset="0"/>
                <a:ea typeface="等线" panose="02010600030101010101" pitchFamily="2" charset="-122"/>
              </a:rPr>
              <a:t> </a:t>
            </a:r>
            <a:r>
              <a:rPr lang="en-US" altLang="zh-CN" sz="1100" dirty="0" err="1">
                <a:solidFill>
                  <a:srgbClr val="000000"/>
                </a:solidFill>
                <a:effectLst/>
                <a:latin typeface="Times New Roman" panose="02020603050405020304" pitchFamily="18" charset="0"/>
                <a:ea typeface="等线" panose="02010600030101010101" pitchFamily="2" charset="-122"/>
              </a:rPr>
              <a:t>Zhang,Shaoqing</a:t>
            </a:r>
            <a:r>
              <a:rPr lang="en-US" altLang="zh-CN" sz="1100" dirty="0">
                <a:solidFill>
                  <a:srgbClr val="000000"/>
                </a:solidFill>
                <a:effectLst/>
                <a:latin typeface="Times New Roman" panose="02020603050405020304" pitchFamily="18" charset="0"/>
                <a:ea typeface="等线" panose="02010600030101010101" pitchFamily="2" charset="-122"/>
              </a:rPr>
              <a:t> Ren &amp; Jian Sun 0001.(2016).Identity Mappings in Deep Residual Networks. </a:t>
            </a:r>
            <a:r>
              <a:rPr lang="en-US" altLang="zh-CN" sz="1100" dirty="0" err="1">
                <a:solidFill>
                  <a:srgbClr val="000000"/>
                </a:solidFill>
                <a:effectLst/>
                <a:latin typeface="Times New Roman" panose="02020603050405020304" pitchFamily="18" charset="0"/>
                <a:ea typeface="等线" panose="02010600030101010101" pitchFamily="2" charset="-122"/>
              </a:rPr>
              <a:t>CoRR.</a:t>
            </a:r>
            <a:endParaRPr lang="en-US" altLang="zh-CN" sz="1100" dirty="0">
              <a:solidFill>
                <a:srgbClr val="000000"/>
              </a:solidFill>
              <a:effectLst/>
              <a:latin typeface="Times New Roman" panose="02020603050405020304" pitchFamily="18" charset="0"/>
              <a:ea typeface="等线" panose="02010600030101010101" pitchFamily="2" charset="-122"/>
            </a:endParaRPr>
          </a:p>
          <a:p>
            <a:pPr lvl="0" algn="just">
              <a:tabLst>
                <a:tab pos="742950" algn="l"/>
              </a:tabLst>
            </a:pPr>
            <a:r>
              <a:rPr lang="en-US" altLang="zh-CN" sz="1100" dirty="0">
                <a:solidFill>
                  <a:srgbClr val="000000"/>
                </a:solidFill>
                <a:effectLst/>
                <a:latin typeface="Times New Roman" panose="02020603050405020304" pitchFamily="18" charset="0"/>
                <a:ea typeface="等线" panose="02010600030101010101" pitchFamily="2" charset="-122"/>
              </a:rPr>
              <a:t>[13]	Kim </a:t>
            </a:r>
            <a:r>
              <a:rPr lang="en-US" altLang="zh-CN" sz="1100" dirty="0" err="1">
                <a:solidFill>
                  <a:srgbClr val="000000"/>
                </a:solidFill>
                <a:effectLst/>
                <a:latin typeface="Times New Roman" panose="02020603050405020304" pitchFamily="18" charset="0"/>
                <a:ea typeface="等线" panose="02010600030101010101" pitchFamily="2" charset="-122"/>
              </a:rPr>
              <a:t>Bubryur,Natarajan</a:t>
            </a:r>
            <a:r>
              <a:rPr lang="en-US" altLang="zh-CN" sz="1100" dirty="0">
                <a:solidFill>
                  <a:srgbClr val="000000"/>
                </a:solidFill>
                <a:effectLst/>
                <a:latin typeface="Times New Roman" panose="02020603050405020304" pitchFamily="18" charset="0"/>
                <a:ea typeface="等线" panose="02010600030101010101" pitchFamily="2" charset="-122"/>
              </a:rPr>
              <a:t> </a:t>
            </a:r>
            <a:r>
              <a:rPr lang="en-US" altLang="zh-CN" sz="1100" dirty="0" err="1">
                <a:solidFill>
                  <a:srgbClr val="000000"/>
                </a:solidFill>
                <a:effectLst/>
                <a:latin typeface="Times New Roman" panose="02020603050405020304" pitchFamily="18" charset="0"/>
                <a:ea typeface="等线" panose="02010600030101010101" pitchFamily="2" charset="-122"/>
              </a:rPr>
              <a:t>Yuvaraj,Munisamy</a:t>
            </a:r>
            <a:r>
              <a:rPr lang="en-US" altLang="zh-CN" sz="1100" dirty="0">
                <a:solidFill>
                  <a:srgbClr val="000000"/>
                </a:solidFill>
                <a:effectLst/>
                <a:latin typeface="Times New Roman" panose="02020603050405020304" pitchFamily="18" charset="0"/>
                <a:ea typeface="等线" panose="02010600030101010101" pitchFamily="2" charset="-122"/>
              </a:rPr>
              <a:t> Shyamala </a:t>
            </a:r>
            <a:r>
              <a:rPr lang="en-US" altLang="zh-CN" sz="1100" dirty="0" err="1">
                <a:solidFill>
                  <a:srgbClr val="000000"/>
                </a:solidFill>
                <a:effectLst/>
                <a:latin typeface="Times New Roman" panose="02020603050405020304" pitchFamily="18" charset="0"/>
                <a:ea typeface="等线" panose="02010600030101010101" pitchFamily="2" charset="-122"/>
              </a:rPr>
              <a:t>Devi,Rajendran</a:t>
            </a:r>
            <a:r>
              <a:rPr lang="en-US" altLang="zh-CN" sz="1100" dirty="0">
                <a:solidFill>
                  <a:srgbClr val="000000"/>
                </a:solidFill>
                <a:effectLst/>
                <a:latin typeface="Times New Roman" panose="02020603050405020304" pitchFamily="18" charset="0"/>
                <a:ea typeface="等线" panose="02010600030101010101" pitchFamily="2" charset="-122"/>
              </a:rPr>
              <a:t> </a:t>
            </a:r>
            <a:r>
              <a:rPr lang="en-US" altLang="zh-CN" sz="1100" dirty="0" err="1">
                <a:solidFill>
                  <a:srgbClr val="000000"/>
                </a:solidFill>
                <a:effectLst/>
                <a:latin typeface="Times New Roman" panose="02020603050405020304" pitchFamily="18" charset="0"/>
                <a:ea typeface="等线" panose="02010600030101010101" pitchFamily="2" charset="-122"/>
              </a:rPr>
              <a:t>Aruna,Sri</a:t>
            </a:r>
            <a:r>
              <a:rPr lang="en-US" altLang="zh-CN" sz="1100" dirty="0">
                <a:solidFill>
                  <a:srgbClr val="000000"/>
                </a:solidFill>
                <a:effectLst/>
                <a:latin typeface="Times New Roman" panose="02020603050405020304" pitchFamily="18" charset="0"/>
                <a:ea typeface="等线" panose="02010600030101010101" pitchFamily="2" charset="-122"/>
              </a:rPr>
              <a:t> </a:t>
            </a:r>
            <a:r>
              <a:rPr lang="en-US" altLang="zh-CN" sz="1100" dirty="0" err="1">
                <a:solidFill>
                  <a:srgbClr val="000000"/>
                </a:solidFill>
                <a:effectLst/>
                <a:latin typeface="Times New Roman" panose="02020603050405020304" pitchFamily="18" charset="0"/>
                <a:ea typeface="等线" panose="02010600030101010101" pitchFamily="2" charset="-122"/>
              </a:rPr>
              <a:t>Preethaa</a:t>
            </a:r>
            <a:r>
              <a:rPr lang="en-US" altLang="zh-CN" sz="1100" dirty="0">
                <a:solidFill>
                  <a:srgbClr val="000000"/>
                </a:solidFill>
                <a:effectLst/>
                <a:latin typeface="Times New Roman" panose="02020603050405020304" pitchFamily="18" charset="0"/>
                <a:ea typeface="等线" panose="02010600030101010101" pitchFamily="2" charset="-122"/>
              </a:rPr>
              <a:t> K. </a:t>
            </a:r>
            <a:r>
              <a:rPr lang="en-US" altLang="zh-CN" sz="1100" dirty="0" err="1">
                <a:solidFill>
                  <a:srgbClr val="000000"/>
                </a:solidFill>
                <a:effectLst/>
                <a:latin typeface="Times New Roman" panose="02020603050405020304" pitchFamily="18" charset="0"/>
                <a:ea typeface="等线" panose="02010600030101010101" pitchFamily="2" charset="-122"/>
              </a:rPr>
              <a:t>R.,Lee</a:t>
            </a:r>
            <a:r>
              <a:rPr lang="en-US" altLang="zh-CN" sz="1100" dirty="0">
                <a:solidFill>
                  <a:srgbClr val="000000"/>
                </a:solidFill>
                <a:effectLst/>
                <a:latin typeface="Times New Roman" panose="02020603050405020304" pitchFamily="18" charset="0"/>
                <a:ea typeface="等线" panose="02010600030101010101" pitchFamily="2" charset="-122"/>
              </a:rPr>
              <a:t> </a:t>
            </a:r>
            <a:r>
              <a:rPr lang="en-US" altLang="zh-CN" sz="1100" dirty="0" err="1">
                <a:solidFill>
                  <a:srgbClr val="000000"/>
                </a:solidFill>
                <a:effectLst/>
                <a:latin typeface="Times New Roman" panose="02020603050405020304" pitchFamily="18" charset="0"/>
                <a:ea typeface="等线" panose="02010600030101010101" pitchFamily="2" charset="-122"/>
              </a:rPr>
              <a:t>DongEun</a:t>
            </a:r>
            <a:r>
              <a:rPr lang="en-US" altLang="zh-CN" sz="1100" dirty="0">
                <a:solidFill>
                  <a:srgbClr val="000000"/>
                </a:solidFill>
                <a:effectLst/>
                <a:latin typeface="Times New Roman" panose="02020603050405020304" pitchFamily="18" charset="0"/>
                <a:ea typeface="等线" panose="02010600030101010101" pitchFamily="2" charset="-122"/>
              </a:rPr>
              <a:t> &amp; Wadhwa Gitanjali.(2022).Deep Learning Activation Layer-Based Wall Quality Recognition Using Conv2D </a:t>
            </a:r>
            <a:r>
              <a:rPr lang="en-US" altLang="zh-CN" sz="1100" dirty="0" err="1">
                <a:solidFill>
                  <a:srgbClr val="000000"/>
                </a:solidFill>
                <a:effectLst/>
                <a:latin typeface="Times New Roman" panose="02020603050405020304" pitchFamily="18" charset="0"/>
                <a:ea typeface="等线" panose="02010600030101010101" pitchFamily="2" charset="-122"/>
              </a:rPr>
              <a:t>ResNet</a:t>
            </a:r>
            <a:r>
              <a:rPr lang="en-US" altLang="zh-CN" sz="1100" dirty="0">
                <a:solidFill>
                  <a:srgbClr val="000000"/>
                </a:solidFill>
                <a:effectLst/>
                <a:latin typeface="Times New Roman" panose="02020603050405020304" pitchFamily="18" charset="0"/>
                <a:ea typeface="等线" panose="02010600030101010101" pitchFamily="2" charset="-122"/>
              </a:rPr>
              <a:t> Exponential Transfer Learning Model. Mathematics(23). doi:10.3390/MATH10234602.</a:t>
            </a:r>
          </a:p>
          <a:p>
            <a:pPr lvl="0" algn="just">
              <a:tabLst>
                <a:tab pos="742950" algn="l"/>
              </a:tabLst>
            </a:pPr>
            <a:r>
              <a:rPr lang="en-US" altLang="zh-CN" sz="1100" dirty="0">
                <a:solidFill>
                  <a:srgbClr val="000000"/>
                </a:solidFill>
                <a:effectLst/>
                <a:latin typeface="Times New Roman" panose="02020603050405020304" pitchFamily="18" charset="0"/>
                <a:ea typeface="等线" panose="02010600030101010101" pitchFamily="2" charset="-122"/>
              </a:rPr>
              <a:t>[14]	</a:t>
            </a:r>
            <a:r>
              <a:rPr lang="en-US" altLang="zh-CN" sz="1100" dirty="0" err="1">
                <a:solidFill>
                  <a:srgbClr val="000000"/>
                </a:solidFill>
                <a:effectLst/>
                <a:latin typeface="Times New Roman" panose="02020603050405020304" pitchFamily="18" charset="0"/>
                <a:ea typeface="等线" panose="02010600030101010101" pitchFamily="2" charset="-122"/>
              </a:rPr>
              <a:t>Kornblith</a:t>
            </a:r>
            <a:r>
              <a:rPr lang="en-US" altLang="zh-CN" sz="1100" dirty="0">
                <a:solidFill>
                  <a:srgbClr val="000000"/>
                </a:solidFill>
                <a:effectLst/>
                <a:latin typeface="Times New Roman" panose="02020603050405020304" pitchFamily="18" charset="0"/>
                <a:ea typeface="等线" panose="02010600030101010101" pitchFamily="2" charset="-122"/>
              </a:rPr>
              <a:t>, S., </a:t>
            </a:r>
            <a:r>
              <a:rPr lang="en-US" altLang="zh-CN" sz="1100" dirty="0" err="1">
                <a:solidFill>
                  <a:srgbClr val="000000"/>
                </a:solidFill>
                <a:effectLst/>
                <a:latin typeface="Times New Roman" panose="02020603050405020304" pitchFamily="18" charset="0"/>
                <a:ea typeface="等线" panose="02010600030101010101" pitchFamily="2" charset="-122"/>
              </a:rPr>
              <a:t>Shlens</a:t>
            </a:r>
            <a:r>
              <a:rPr lang="en-US" altLang="zh-CN" sz="1100" dirty="0">
                <a:solidFill>
                  <a:srgbClr val="000000"/>
                </a:solidFill>
                <a:effectLst/>
                <a:latin typeface="Times New Roman" panose="02020603050405020304" pitchFamily="18" charset="0"/>
                <a:ea typeface="等线" panose="02010600030101010101" pitchFamily="2" charset="-122"/>
              </a:rPr>
              <a:t>, J., and Le, Q. V. (2019). Do better </a:t>
            </a:r>
            <a:r>
              <a:rPr lang="en-US" altLang="zh-CN" sz="1100" dirty="0" err="1">
                <a:solidFill>
                  <a:srgbClr val="000000"/>
                </a:solidFill>
                <a:effectLst/>
                <a:latin typeface="Times New Roman" panose="02020603050405020304" pitchFamily="18" charset="0"/>
                <a:ea typeface="等线" panose="02010600030101010101" pitchFamily="2" charset="-122"/>
              </a:rPr>
              <a:t>imagenet</a:t>
            </a:r>
            <a:r>
              <a:rPr lang="en-US" altLang="zh-CN" sz="1100" dirty="0">
                <a:solidFill>
                  <a:srgbClr val="000000"/>
                </a:solidFill>
                <a:effectLst/>
                <a:latin typeface="Times New Roman" panose="02020603050405020304" pitchFamily="18" charset="0"/>
                <a:ea typeface="等线" panose="02010600030101010101" pitchFamily="2" charset="-122"/>
              </a:rPr>
              <a:t> models transfer better? CVPR.</a:t>
            </a:r>
          </a:p>
        </p:txBody>
      </p:sp>
    </p:spTree>
    <p:extLst>
      <p:ext uri="{BB962C8B-B14F-4D97-AF65-F5344CB8AC3E}">
        <p14:creationId xmlns:p14="http://schemas.microsoft.com/office/powerpoint/2010/main" val="3902215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 name="文本框 1">
            <a:extLst>
              <a:ext uri="{FF2B5EF4-FFF2-40B4-BE49-F238E27FC236}">
                <a16:creationId xmlns:a16="http://schemas.microsoft.com/office/drawing/2014/main" id="{1B896683-7061-37E9-96DB-93412C295C38}"/>
              </a:ext>
            </a:extLst>
          </p:cNvPr>
          <p:cNvSpPr txBox="1"/>
          <p:nvPr/>
        </p:nvSpPr>
        <p:spPr>
          <a:xfrm>
            <a:off x="499992" y="274771"/>
            <a:ext cx="6851243" cy="3785652"/>
          </a:xfrm>
          <a:prstGeom prst="rect">
            <a:avLst/>
          </a:prstGeom>
          <a:noFill/>
        </p:spPr>
        <p:txBody>
          <a:bodyPr wrap="square" rtlCol="0">
            <a:spAutoFit/>
          </a:bodyPr>
          <a:lstStyle/>
          <a:p>
            <a:pPr lvl="0" algn="just">
              <a:tabLst>
                <a:tab pos="228600" algn="l"/>
              </a:tabLst>
            </a:pPr>
            <a:r>
              <a:rPr lang="en-US" altLang="zh-CN" sz="1200" dirty="0">
                <a:solidFill>
                  <a:srgbClr val="000000"/>
                </a:solidFill>
                <a:effectLst/>
                <a:latin typeface="Times New Roman" panose="02020603050405020304" pitchFamily="18" charset="0"/>
                <a:ea typeface="等线" panose="02010600030101010101" pitchFamily="2" charset="-122"/>
              </a:rPr>
              <a:t>[15]	</a:t>
            </a:r>
            <a:r>
              <a:rPr lang="en-US" altLang="zh-CN" sz="1200" dirty="0" err="1">
                <a:solidFill>
                  <a:srgbClr val="000000"/>
                </a:solidFill>
                <a:effectLst/>
                <a:latin typeface="Times New Roman" panose="02020603050405020304" pitchFamily="18" charset="0"/>
                <a:ea typeface="等线" panose="02010600030101010101" pitchFamily="2" charset="-122"/>
              </a:rPr>
              <a:t>Krizhevsky</a:t>
            </a:r>
            <a:r>
              <a:rPr lang="en-US" altLang="zh-CN" sz="1200" dirty="0">
                <a:solidFill>
                  <a:srgbClr val="000000"/>
                </a:solidFill>
                <a:effectLst/>
                <a:latin typeface="Times New Roman" panose="02020603050405020304" pitchFamily="18" charset="0"/>
                <a:ea typeface="等线" panose="02010600030101010101" pitchFamily="2" charset="-122"/>
              </a:rPr>
              <a:t> A., </a:t>
            </a:r>
            <a:r>
              <a:rPr lang="en-US" altLang="zh-CN" sz="1200" dirty="0" err="1">
                <a:solidFill>
                  <a:srgbClr val="000000"/>
                </a:solidFill>
                <a:effectLst/>
                <a:latin typeface="Times New Roman" panose="02020603050405020304" pitchFamily="18" charset="0"/>
                <a:ea typeface="等线" panose="02010600030101010101" pitchFamily="2" charset="-122"/>
              </a:rPr>
              <a:t>Sutskever</a:t>
            </a:r>
            <a:r>
              <a:rPr lang="en-US" altLang="zh-CN" sz="1200" dirty="0">
                <a:solidFill>
                  <a:srgbClr val="000000"/>
                </a:solidFill>
                <a:effectLst/>
                <a:latin typeface="Times New Roman" panose="02020603050405020304" pitchFamily="18" charset="0"/>
                <a:ea typeface="等线" panose="02010600030101010101" pitchFamily="2" charset="-122"/>
              </a:rPr>
              <a:t> I., Hinton G. E. (2012). </a:t>
            </a:r>
            <a:r>
              <a:rPr lang="en-US" altLang="zh-CN" sz="1200" dirty="0" err="1">
                <a:solidFill>
                  <a:srgbClr val="000000"/>
                </a:solidFill>
                <a:effectLst/>
                <a:latin typeface="Times New Roman" panose="02020603050405020304" pitchFamily="18" charset="0"/>
                <a:ea typeface="等线" panose="02010600030101010101" pitchFamily="2" charset="-122"/>
              </a:rPr>
              <a:t>Imagenet</a:t>
            </a:r>
            <a:r>
              <a:rPr lang="en-US" altLang="zh-CN" sz="1200" dirty="0">
                <a:solidFill>
                  <a:srgbClr val="000000"/>
                </a:solidFill>
                <a:effectLst/>
                <a:latin typeface="Times New Roman" panose="02020603050405020304" pitchFamily="18" charset="0"/>
                <a:ea typeface="等线" panose="02010600030101010101" pitchFamily="2" charset="-122"/>
              </a:rPr>
              <a:t> classification with deep convolutional neural networks[C]//Advances in neural information processing systems. 1097-1105.</a:t>
            </a:r>
          </a:p>
          <a:p>
            <a:pPr lvl="0" algn="just">
              <a:tabLst>
                <a:tab pos="228600" algn="l"/>
              </a:tabLst>
            </a:pPr>
            <a:r>
              <a:rPr lang="en-US" altLang="zh-CN" sz="1200" dirty="0">
                <a:solidFill>
                  <a:srgbClr val="000000"/>
                </a:solidFill>
                <a:effectLst/>
                <a:latin typeface="Times New Roman" panose="02020603050405020304" pitchFamily="18" charset="0"/>
                <a:ea typeface="等线" panose="02010600030101010101" pitchFamily="2" charset="-122"/>
              </a:rPr>
              <a:t>[16]	</a:t>
            </a:r>
            <a:r>
              <a:rPr lang="en-US" altLang="zh-CN" sz="1200" dirty="0" err="1">
                <a:solidFill>
                  <a:srgbClr val="000000"/>
                </a:solidFill>
                <a:effectLst/>
                <a:latin typeface="Times New Roman" panose="02020603050405020304" pitchFamily="18" charset="0"/>
                <a:ea typeface="等线" panose="02010600030101010101" pitchFamily="2" charset="-122"/>
              </a:rPr>
              <a:t>Krizhevsky</a:t>
            </a:r>
            <a:r>
              <a:rPr lang="en-US" altLang="zh-CN" sz="1200" dirty="0">
                <a:solidFill>
                  <a:srgbClr val="000000"/>
                </a:solidFill>
                <a:effectLst/>
                <a:latin typeface="Times New Roman" panose="02020603050405020304" pitchFamily="18" charset="0"/>
                <a:ea typeface="等线" panose="02010600030101010101" pitchFamily="2" charset="-122"/>
              </a:rPr>
              <a:t>, A., &amp;amp; </a:t>
            </a:r>
            <a:r>
              <a:rPr lang="en-US" altLang="zh-CN" sz="1200" dirty="0" err="1">
                <a:solidFill>
                  <a:srgbClr val="000000"/>
                </a:solidFill>
                <a:effectLst/>
                <a:latin typeface="Times New Roman" panose="02020603050405020304" pitchFamily="18" charset="0"/>
                <a:ea typeface="等线" panose="02010600030101010101" pitchFamily="2" charset="-122"/>
              </a:rPr>
              <a:t>Sutskever</a:t>
            </a:r>
            <a:r>
              <a:rPr lang="en-US" altLang="zh-CN" sz="1200" dirty="0">
                <a:solidFill>
                  <a:srgbClr val="000000"/>
                </a:solidFill>
                <a:effectLst/>
                <a:latin typeface="Times New Roman" panose="02020603050405020304" pitchFamily="18" charset="0"/>
                <a:ea typeface="等线" panose="02010600030101010101" pitchFamily="2" charset="-122"/>
              </a:rPr>
              <a:t>, I., &amp;amp; Hinton, G. (2017, June). ImageNet classification with deep convolutional neural networks. Communications of the ACM. 60(6), 84–90. https://doi.org/10.1145/3065386</a:t>
            </a:r>
          </a:p>
          <a:p>
            <a:pPr lvl="0" algn="just">
              <a:tabLst>
                <a:tab pos="228600" algn="l"/>
              </a:tabLst>
            </a:pPr>
            <a:r>
              <a:rPr lang="en-US" altLang="zh-CN" sz="1200" dirty="0">
                <a:solidFill>
                  <a:srgbClr val="000000"/>
                </a:solidFill>
                <a:effectLst/>
                <a:latin typeface="Times New Roman" panose="02020603050405020304" pitchFamily="18" charset="0"/>
                <a:ea typeface="等线" panose="02010600030101010101" pitchFamily="2" charset="-122"/>
              </a:rPr>
              <a:t>[17]	</a:t>
            </a:r>
            <a:r>
              <a:rPr lang="en-US" altLang="zh-CN" sz="1200" dirty="0" err="1">
                <a:solidFill>
                  <a:srgbClr val="000000"/>
                </a:solidFill>
                <a:effectLst/>
                <a:latin typeface="Times New Roman" panose="02020603050405020304" pitchFamily="18" charset="0"/>
                <a:ea typeface="等线" panose="02010600030101010101" pitchFamily="2" charset="-122"/>
              </a:rPr>
              <a:t>Krizhevsky</a:t>
            </a:r>
            <a:r>
              <a:rPr lang="en-US" altLang="zh-CN" sz="1200" dirty="0">
                <a:solidFill>
                  <a:srgbClr val="000000"/>
                </a:solidFill>
                <a:effectLst/>
                <a:latin typeface="Times New Roman" panose="02020603050405020304" pitchFamily="18" charset="0"/>
                <a:ea typeface="等线" panose="02010600030101010101" pitchFamily="2" charset="-122"/>
              </a:rPr>
              <a:t>, A., &amp;amp; Hinton, G. (2010). Convolutional deep belief networks on cifar-10. Unpublished manuscript, 40(7), 1-9. https://www.cs.toronto.edu/~kriz/conv-cifar10-aug2010.pdf</a:t>
            </a:r>
          </a:p>
          <a:p>
            <a:pPr lvl="0" algn="just">
              <a:tabLst>
                <a:tab pos="228600" algn="l"/>
              </a:tabLst>
            </a:pPr>
            <a:r>
              <a:rPr lang="en-US" altLang="zh-CN" sz="1200" dirty="0">
                <a:solidFill>
                  <a:srgbClr val="000000"/>
                </a:solidFill>
                <a:effectLst/>
                <a:latin typeface="Times New Roman" panose="02020603050405020304" pitchFamily="18" charset="0"/>
                <a:ea typeface="等线" panose="02010600030101010101" pitchFamily="2" charset="-122"/>
              </a:rPr>
              <a:t>[18]	</a:t>
            </a:r>
            <a:r>
              <a:rPr lang="en-US" altLang="zh-CN" sz="1200" dirty="0" err="1">
                <a:solidFill>
                  <a:srgbClr val="000000"/>
                </a:solidFill>
                <a:effectLst/>
                <a:latin typeface="Times New Roman" panose="02020603050405020304" pitchFamily="18" charset="0"/>
                <a:ea typeface="等线" panose="02010600030101010101" pitchFamily="2" charset="-122"/>
              </a:rPr>
              <a:t>LeCun</a:t>
            </a:r>
            <a:r>
              <a:rPr lang="en-US" altLang="zh-CN" sz="1200" dirty="0">
                <a:solidFill>
                  <a:srgbClr val="000000"/>
                </a:solidFill>
                <a:effectLst/>
                <a:latin typeface="Times New Roman" panose="02020603050405020304" pitchFamily="18" charset="0"/>
                <a:ea typeface="等线" panose="02010600030101010101" pitchFamily="2" charset="-122"/>
              </a:rPr>
              <a:t> Y., </a:t>
            </a:r>
            <a:r>
              <a:rPr lang="en-US" altLang="zh-CN" sz="1200" dirty="0" err="1">
                <a:solidFill>
                  <a:srgbClr val="000000"/>
                </a:solidFill>
                <a:effectLst/>
                <a:latin typeface="Times New Roman" panose="02020603050405020304" pitchFamily="18" charset="0"/>
                <a:ea typeface="等线" panose="02010600030101010101" pitchFamily="2" charset="-122"/>
              </a:rPr>
              <a:t>Bottou</a:t>
            </a:r>
            <a:r>
              <a:rPr lang="en-US" altLang="zh-CN" sz="1200" dirty="0">
                <a:solidFill>
                  <a:srgbClr val="000000"/>
                </a:solidFill>
                <a:effectLst/>
                <a:latin typeface="Times New Roman" panose="02020603050405020304" pitchFamily="18" charset="0"/>
                <a:ea typeface="等线" panose="02010600030101010101" pitchFamily="2" charset="-122"/>
              </a:rPr>
              <a:t> L, </a:t>
            </a:r>
            <a:r>
              <a:rPr lang="en-US" altLang="zh-CN" sz="1200" dirty="0" err="1">
                <a:solidFill>
                  <a:srgbClr val="000000"/>
                </a:solidFill>
                <a:effectLst/>
                <a:latin typeface="Times New Roman" panose="02020603050405020304" pitchFamily="18" charset="0"/>
                <a:ea typeface="等线" panose="02010600030101010101" pitchFamily="2" charset="-122"/>
              </a:rPr>
              <a:t>Bengio</a:t>
            </a:r>
            <a:r>
              <a:rPr lang="en-US" altLang="zh-CN" sz="1200" dirty="0">
                <a:solidFill>
                  <a:srgbClr val="000000"/>
                </a:solidFill>
                <a:effectLst/>
                <a:latin typeface="Times New Roman" panose="02020603050405020304" pitchFamily="18" charset="0"/>
                <a:ea typeface="等线" panose="02010600030101010101" pitchFamily="2" charset="-122"/>
              </a:rPr>
              <a:t> Y, et al. (1998). Gradient-based learning applied to document recognition[J]. Proceedings of the IEEE, 86(11): 2278-2324.</a:t>
            </a:r>
          </a:p>
          <a:p>
            <a:pPr lvl="0" algn="just">
              <a:tabLst>
                <a:tab pos="228600" algn="l"/>
              </a:tabLst>
            </a:pPr>
            <a:r>
              <a:rPr lang="en-US" altLang="zh-CN" sz="1200" dirty="0">
                <a:solidFill>
                  <a:srgbClr val="000000"/>
                </a:solidFill>
                <a:effectLst/>
                <a:latin typeface="Times New Roman" panose="02020603050405020304" pitchFamily="18" charset="0"/>
                <a:ea typeface="等线" panose="02010600030101010101" pitchFamily="2" charset="-122"/>
              </a:rPr>
              <a:t>[19]	</a:t>
            </a:r>
            <a:r>
              <a:rPr lang="en-US" altLang="zh-CN" sz="1200" dirty="0" err="1">
                <a:solidFill>
                  <a:srgbClr val="000000"/>
                </a:solidFill>
                <a:effectLst/>
                <a:latin typeface="Times New Roman" panose="02020603050405020304" pitchFamily="18" charset="0"/>
                <a:ea typeface="等线" panose="02010600030101010101" pitchFamily="2" charset="-122"/>
              </a:rPr>
              <a:t>LeCun</a:t>
            </a:r>
            <a:r>
              <a:rPr lang="en-US" altLang="zh-CN" sz="1200" dirty="0">
                <a:solidFill>
                  <a:srgbClr val="000000"/>
                </a:solidFill>
                <a:effectLst/>
                <a:latin typeface="Times New Roman" panose="02020603050405020304" pitchFamily="18" charset="0"/>
                <a:ea typeface="等线" panose="02010600030101010101" pitchFamily="2" charset="-122"/>
              </a:rPr>
              <a:t>, Y., </a:t>
            </a:r>
            <a:r>
              <a:rPr lang="en-US" altLang="zh-CN" sz="1200" dirty="0" err="1">
                <a:solidFill>
                  <a:srgbClr val="000000"/>
                </a:solidFill>
                <a:effectLst/>
                <a:latin typeface="Times New Roman" panose="02020603050405020304" pitchFamily="18" charset="0"/>
                <a:ea typeface="等线" panose="02010600030101010101" pitchFamily="2" charset="-122"/>
              </a:rPr>
              <a:t>Kavukcuoglu</a:t>
            </a:r>
            <a:r>
              <a:rPr lang="en-US" altLang="zh-CN" sz="1200" dirty="0">
                <a:solidFill>
                  <a:srgbClr val="000000"/>
                </a:solidFill>
                <a:effectLst/>
                <a:latin typeface="Times New Roman" panose="02020603050405020304" pitchFamily="18" charset="0"/>
                <a:ea typeface="等线" panose="02010600030101010101" pitchFamily="2" charset="-122"/>
              </a:rPr>
              <a:t>, K., &amp;amp; </a:t>
            </a:r>
            <a:r>
              <a:rPr lang="en-US" altLang="zh-CN" sz="1200" dirty="0" err="1">
                <a:solidFill>
                  <a:srgbClr val="000000"/>
                </a:solidFill>
                <a:effectLst/>
                <a:latin typeface="Times New Roman" panose="02020603050405020304" pitchFamily="18" charset="0"/>
                <a:ea typeface="等线" panose="02010600030101010101" pitchFamily="2" charset="-122"/>
              </a:rPr>
              <a:t>Farabet</a:t>
            </a:r>
            <a:r>
              <a:rPr lang="en-US" altLang="zh-CN" sz="1200" dirty="0">
                <a:solidFill>
                  <a:srgbClr val="000000"/>
                </a:solidFill>
                <a:effectLst/>
                <a:latin typeface="Times New Roman" panose="02020603050405020304" pitchFamily="18" charset="0"/>
                <a:ea typeface="等线" panose="02010600030101010101" pitchFamily="2" charset="-122"/>
              </a:rPr>
              <a:t>, C. (2010, May). Convolutional networks and applications in vision. In Proceedings of 2010 IEEE international symposium on circuits and systems (pp. 253-256). IEEE.</a:t>
            </a:r>
          </a:p>
          <a:p>
            <a:pPr lvl="0" algn="just">
              <a:tabLst>
                <a:tab pos="228600" algn="l"/>
              </a:tabLst>
            </a:pPr>
            <a:r>
              <a:rPr lang="en-US" altLang="zh-CN" sz="1200" dirty="0">
                <a:solidFill>
                  <a:srgbClr val="000000"/>
                </a:solidFill>
                <a:effectLst/>
                <a:latin typeface="Times New Roman" panose="02020603050405020304" pitchFamily="18" charset="0"/>
                <a:ea typeface="等线" panose="02010600030101010101" pitchFamily="2" charset="-122"/>
              </a:rPr>
              <a:t>[20]	Lee, H., Grosse, R., </a:t>
            </a:r>
            <a:r>
              <a:rPr lang="en-US" altLang="zh-CN" sz="1200" dirty="0" err="1">
                <a:solidFill>
                  <a:srgbClr val="000000"/>
                </a:solidFill>
                <a:effectLst/>
                <a:latin typeface="Times New Roman" panose="02020603050405020304" pitchFamily="18" charset="0"/>
                <a:ea typeface="等线" panose="02010600030101010101" pitchFamily="2" charset="-122"/>
              </a:rPr>
              <a:t>Ranganath</a:t>
            </a:r>
            <a:r>
              <a:rPr lang="en-US" altLang="zh-CN" sz="1200" dirty="0">
                <a:solidFill>
                  <a:srgbClr val="000000"/>
                </a:solidFill>
                <a:effectLst/>
                <a:latin typeface="Times New Roman" panose="02020603050405020304" pitchFamily="18" charset="0"/>
                <a:ea typeface="等线" panose="02010600030101010101" pitchFamily="2" charset="-122"/>
              </a:rPr>
              <a:t>, R., &amp;amp; Ng, A. Y. (2009, June). Convolutional deep belief networks for scalable unsupervised learning of hierarchical representations. In Proceedings of the 26th annual international conference on machine learning (pp. 609-616). https://doi.org/10.1145/1553374.1553453</a:t>
            </a:r>
          </a:p>
          <a:p>
            <a:pPr lvl="0" algn="just">
              <a:tabLst>
                <a:tab pos="228600" algn="l"/>
              </a:tabLst>
            </a:pPr>
            <a:r>
              <a:rPr lang="en-US" altLang="zh-CN" sz="1200" dirty="0">
                <a:solidFill>
                  <a:srgbClr val="000000"/>
                </a:solidFill>
                <a:effectLst/>
                <a:latin typeface="Times New Roman" panose="02020603050405020304" pitchFamily="18" charset="0"/>
                <a:ea typeface="等线" panose="02010600030101010101" pitchFamily="2" charset="-122"/>
              </a:rPr>
              <a:t>[21]	Panda Manoj Kumar, Sharma Akhilesh, Bajpai </a:t>
            </a:r>
            <a:r>
              <a:rPr lang="en-US" altLang="zh-CN" sz="1200" dirty="0" err="1">
                <a:solidFill>
                  <a:srgbClr val="000000"/>
                </a:solidFill>
                <a:effectLst/>
                <a:latin typeface="Times New Roman" panose="02020603050405020304" pitchFamily="18" charset="0"/>
                <a:ea typeface="等线" panose="02010600030101010101" pitchFamily="2" charset="-122"/>
              </a:rPr>
              <a:t>Vatsalya</a:t>
            </a:r>
            <a:r>
              <a:rPr lang="en-US" altLang="zh-CN" sz="1200" dirty="0">
                <a:solidFill>
                  <a:srgbClr val="000000"/>
                </a:solidFill>
                <a:effectLst/>
                <a:latin typeface="Times New Roman" panose="02020603050405020304" pitchFamily="18" charset="0"/>
                <a:ea typeface="等线" panose="02010600030101010101" pitchFamily="2" charset="-122"/>
              </a:rPr>
              <a:t>, </a:t>
            </a:r>
            <a:r>
              <a:rPr lang="en-US" altLang="zh-CN" sz="1200" dirty="0" err="1">
                <a:solidFill>
                  <a:srgbClr val="000000"/>
                </a:solidFill>
                <a:effectLst/>
                <a:latin typeface="Times New Roman" panose="02020603050405020304" pitchFamily="18" charset="0"/>
                <a:ea typeface="等线" panose="02010600030101010101" pitchFamily="2" charset="-122"/>
              </a:rPr>
              <a:t>Subudhi</a:t>
            </a:r>
            <a:r>
              <a:rPr lang="en-US" altLang="zh-CN" sz="1200" dirty="0">
                <a:solidFill>
                  <a:srgbClr val="000000"/>
                </a:solidFill>
                <a:effectLst/>
                <a:latin typeface="Times New Roman" panose="02020603050405020304" pitchFamily="18" charset="0"/>
                <a:ea typeface="等线" panose="02010600030101010101" pitchFamily="2" charset="-122"/>
              </a:rPr>
              <a:t> Badri Narayan, </a:t>
            </a:r>
            <a:r>
              <a:rPr lang="en-US" altLang="zh-CN" sz="1200" dirty="0" err="1">
                <a:solidFill>
                  <a:srgbClr val="000000"/>
                </a:solidFill>
                <a:effectLst/>
                <a:latin typeface="Times New Roman" panose="02020603050405020304" pitchFamily="18" charset="0"/>
                <a:ea typeface="等线" panose="02010600030101010101" pitchFamily="2" charset="-122"/>
              </a:rPr>
              <a:t>Thangaraj</a:t>
            </a:r>
            <a:r>
              <a:rPr lang="en-US" altLang="zh-CN" sz="1200" dirty="0">
                <a:solidFill>
                  <a:srgbClr val="000000"/>
                </a:solidFill>
                <a:effectLst/>
                <a:latin typeface="Times New Roman" panose="02020603050405020304" pitchFamily="18" charset="0"/>
                <a:ea typeface="等线" panose="02010600030101010101" pitchFamily="2" charset="-122"/>
              </a:rPr>
              <a:t> </a:t>
            </a:r>
            <a:r>
              <a:rPr lang="en-US" altLang="zh-CN" sz="1200" dirty="0" err="1">
                <a:solidFill>
                  <a:srgbClr val="000000"/>
                </a:solidFill>
                <a:effectLst/>
                <a:latin typeface="Times New Roman" panose="02020603050405020304" pitchFamily="18" charset="0"/>
                <a:ea typeface="等线" panose="02010600030101010101" pitchFamily="2" charset="-122"/>
              </a:rPr>
              <a:t>Veerakumar</a:t>
            </a:r>
            <a:r>
              <a:rPr lang="en-US" altLang="zh-CN" sz="1200" dirty="0">
                <a:solidFill>
                  <a:srgbClr val="000000"/>
                </a:solidFill>
                <a:effectLst/>
                <a:latin typeface="Times New Roman" panose="02020603050405020304" pitchFamily="18" charset="0"/>
                <a:ea typeface="等线" panose="02010600030101010101" pitchFamily="2" charset="-122"/>
              </a:rPr>
              <a:t> &amp; </a:t>
            </a:r>
            <a:r>
              <a:rPr lang="en-US" altLang="zh-CN" sz="1200" dirty="0" err="1">
                <a:solidFill>
                  <a:srgbClr val="000000"/>
                </a:solidFill>
                <a:effectLst/>
                <a:latin typeface="Times New Roman" panose="02020603050405020304" pitchFamily="18" charset="0"/>
                <a:ea typeface="等线" panose="02010600030101010101" pitchFamily="2" charset="-122"/>
              </a:rPr>
              <a:t>Jakhetiya</a:t>
            </a:r>
            <a:r>
              <a:rPr lang="en-US" altLang="zh-CN" sz="1200" dirty="0">
                <a:solidFill>
                  <a:srgbClr val="000000"/>
                </a:solidFill>
                <a:effectLst/>
                <a:latin typeface="Times New Roman" panose="02020603050405020304" pitchFamily="18" charset="0"/>
                <a:ea typeface="等线" panose="02010600030101010101" pitchFamily="2" charset="-122"/>
              </a:rPr>
              <a:t> Vinit.(2022).Encoder and decoder network with ResNet-50 and global average feature pooling for local change detection. Computer Vision and Image Understanding. doi:10.1016/J.CVIU.2022.103501.</a:t>
            </a:r>
          </a:p>
        </p:txBody>
      </p:sp>
    </p:spTree>
    <p:extLst>
      <p:ext uri="{BB962C8B-B14F-4D97-AF65-F5344CB8AC3E}">
        <p14:creationId xmlns:p14="http://schemas.microsoft.com/office/powerpoint/2010/main" val="142831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 name="文本框 1">
            <a:extLst>
              <a:ext uri="{FF2B5EF4-FFF2-40B4-BE49-F238E27FC236}">
                <a16:creationId xmlns:a16="http://schemas.microsoft.com/office/drawing/2014/main" id="{1B896683-7061-37E9-96DB-93412C295C38}"/>
              </a:ext>
            </a:extLst>
          </p:cNvPr>
          <p:cNvSpPr txBox="1"/>
          <p:nvPr/>
        </p:nvSpPr>
        <p:spPr>
          <a:xfrm>
            <a:off x="268469" y="609993"/>
            <a:ext cx="8008883" cy="4339650"/>
          </a:xfrm>
          <a:prstGeom prst="rect">
            <a:avLst/>
          </a:prstGeom>
          <a:noFill/>
        </p:spPr>
        <p:txBody>
          <a:bodyPr wrap="square" rtlCol="0">
            <a:spAutoFit/>
          </a:bodyPr>
          <a:lstStyle/>
          <a:p>
            <a:pPr lvl="0" algn="just">
              <a:tabLst>
                <a:tab pos="742950" algn="l"/>
              </a:tabLst>
            </a:pPr>
            <a:r>
              <a:rPr lang="en-US" altLang="zh-CN" sz="1200" dirty="0">
                <a:latin typeface="Times New Roman" panose="02020603050405020304" pitchFamily="18" charset="0"/>
                <a:ea typeface="等线" panose="02010600030101010101" pitchFamily="2" charset="-122"/>
              </a:rPr>
              <a:t>[22]	Sandler, M., Howard, A., Zhu, M., </a:t>
            </a:r>
            <a:r>
              <a:rPr lang="en-US" altLang="zh-CN" sz="1200" dirty="0" err="1">
                <a:latin typeface="Times New Roman" panose="02020603050405020304" pitchFamily="18" charset="0"/>
                <a:ea typeface="等线" panose="02010600030101010101" pitchFamily="2" charset="-122"/>
              </a:rPr>
              <a:t>Zhmoginov</a:t>
            </a:r>
            <a:r>
              <a:rPr lang="en-US" altLang="zh-CN" sz="1200" dirty="0">
                <a:latin typeface="Times New Roman" panose="02020603050405020304" pitchFamily="18" charset="0"/>
                <a:ea typeface="等线" panose="02010600030101010101" pitchFamily="2" charset="-122"/>
              </a:rPr>
              <a:t>, A., and Chen, L.-C.(2018). Mobilenetv2: Inverted residuals and linear bottlenecks. CVPR.</a:t>
            </a:r>
          </a:p>
          <a:p>
            <a:pPr lvl="0" algn="just">
              <a:tabLst>
                <a:tab pos="742950" algn="l"/>
              </a:tabLst>
            </a:pPr>
            <a:r>
              <a:rPr lang="en-US" altLang="zh-CN" sz="1200" dirty="0">
                <a:latin typeface="Times New Roman" panose="02020603050405020304" pitchFamily="18" charset="0"/>
                <a:ea typeface="等线" panose="02010600030101010101" pitchFamily="2" charset="-122"/>
              </a:rPr>
              <a:t>[23]	</a:t>
            </a:r>
            <a:r>
              <a:rPr lang="en-US" altLang="zh-CN" sz="1200" dirty="0" err="1">
                <a:latin typeface="Times New Roman" panose="02020603050405020304" pitchFamily="18" charset="0"/>
                <a:ea typeface="等线" panose="02010600030101010101" pitchFamily="2" charset="-122"/>
              </a:rPr>
              <a:t>Simonyan</a:t>
            </a:r>
            <a:r>
              <a:rPr lang="en-US" altLang="zh-CN" sz="1200" dirty="0">
                <a:latin typeface="Times New Roman" panose="02020603050405020304" pitchFamily="18" charset="0"/>
                <a:ea typeface="等线" panose="02010600030101010101" pitchFamily="2" charset="-122"/>
              </a:rPr>
              <a:t> K, Zisserman A. (2014). Very deep convolutional networks for large-scale image recognition[J]. </a:t>
            </a:r>
            <a:r>
              <a:rPr lang="en-US" altLang="zh-CN" sz="1200" dirty="0" err="1">
                <a:latin typeface="Times New Roman" panose="02020603050405020304" pitchFamily="18" charset="0"/>
                <a:ea typeface="等线" panose="02010600030101010101" pitchFamily="2" charset="-122"/>
              </a:rPr>
              <a:t>arXiv</a:t>
            </a:r>
            <a:r>
              <a:rPr lang="en-US" altLang="zh-CN" sz="1200" dirty="0">
                <a:latin typeface="Times New Roman" panose="02020603050405020304" pitchFamily="18" charset="0"/>
                <a:ea typeface="等线" panose="02010600030101010101" pitchFamily="2" charset="-122"/>
              </a:rPr>
              <a:t> preprint arXiv:1409.1556.</a:t>
            </a:r>
          </a:p>
          <a:p>
            <a:pPr lvl="0" algn="just">
              <a:tabLst>
                <a:tab pos="742950" algn="l"/>
              </a:tabLst>
            </a:pPr>
            <a:r>
              <a:rPr lang="en-US" altLang="zh-CN" sz="1200" dirty="0">
                <a:latin typeface="Times New Roman" panose="02020603050405020304" pitchFamily="18" charset="0"/>
                <a:ea typeface="等线" panose="02010600030101010101" pitchFamily="2" charset="-122"/>
              </a:rPr>
              <a:t>[24]	Simard, P. Y., Steinkraus, D., &amp;amp; Platt, J. C. (2003, August). Best practices for convolutional neural networks applied to visual document analysis. In </a:t>
            </a:r>
            <a:r>
              <a:rPr lang="en-US" altLang="zh-CN" sz="1200" dirty="0" err="1">
                <a:latin typeface="Times New Roman" panose="02020603050405020304" pitchFamily="18" charset="0"/>
                <a:ea typeface="等线" panose="02010600030101010101" pitchFamily="2" charset="-122"/>
              </a:rPr>
              <a:t>Icdar</a:t>
            </a:r>
            <a:r>
              <a:rPr lang="en-US" altLang="zh-CN" sz="1200" dirty="0">
                <a:latin typeface="Times New Roman" panose="02020603050405020304" pitchFamily="18" charset="0"/>
                <a:ea typeface="等线" panose="02010600030101010101" pitchFamily="2" charset="-122"/>
              </a:rPr>
              <a:t> (Vol. 3, No. 2003).</a:t>
            </a:r>
          </a:p>
          <a:p>
            <a:pPr lvl="0" algn="just">
              <a:tabLst>
                <a:tab pos="742950" algn="l"/>
              </a:tabLst>
            </a:pPr>
            <a:r>
              <a:rPr lang="en-US" altLang="zh-CN" sz="1200" dirty="0">
                <a:latin typeface="Times New Roman" panose="02020603050405020304" pitchFamily="18" charset="0"/>
                <a:ea typeface="等线" panose="02010600030101010101" pitchFamily="2" charset="-122"/>
              </a:rPr>
              <a:t>[25]	</a:t>
            </a:r>
            <a:r>
              <a:rPr lang="en-US" altLang="zh-CN" sz="1200" dirty="0" err="1">
                <a:latin typeface="Times New Roman" panose="02020603050405020304" pitchFamily="18" charset="0"/>
                <a:ea typeface="等线" panose="02010600030101010101" pitchFamily="2" charset="-122"/>
              </a:rPr>
              <a:t>Szegedy</a:t>
            </a:r>
            <a:r>
              <a:rPr lang="en-US" altLang="zh-CN" sz="1200" dirty="0">
                <a:latin typeface="Times New Roman" panose="02020603050405020304" pitchFamily="18" charset="0"/>
                <a:ea typeface="等线" panose="02010600030101010101" pitchFamily="2" charset="-122"/>
              </a:rPr>
              <a:t>, C., Liu, W., Jia, Y., </a:t>
            </a:r>
            <a:r>
              <a:rPr lang="en-US" altLang="zh-CN" sz="1200" dirty="0" err="1">
                <a:latin typeface="Times New Roman" panose="02020603050405020304" pitchFamily="18" charset="0"/>
                <a:ea typeface="等线" panose="02010600030101010101" pitchFamily="2" charset="-122"/>
              </a:rPr>
              <a:t>Sermanet</a:t>
            </a:r>
            <a:r>
              <a:rPr lang="en-US" altLang="zh-CN" sz="1200" dirty="0">
                <a:latin typeface="Times New Roman" panose="02020603050405020304" pitchFamily="18" charset="0"/>
                <a:ea typeface="等线" panose="02010600030101010101" pitchFamily="2" charset="-122"/>
              </a:rPr>
              <a:t>, P., Reed, S., </a:t>
            </a:r>
            <a:r>
              <a:rPr lang="en-US" altLang="zh-CN" sz="1200" dirty="0" err="1">
                <a:latin typeface="Times New Roman" panose="02020603050405020304" pitchFamily="18" charset="0"/>
                <a:ea typeface="等线" panose="02010600030101010101" pitchFamily="2" charset="-122"/>
              </a:rPr>
              <a:t>Anguelov</a:t>
            </a:r>
            <a:r>
              <a:rPr lang="en-US" altLang="zh-CN" sz="1200" dirty="0">
                <a:latin typeface="Times New Roman" panose="02020603050405020304" pitchFamily="18" charset="0"/>
                <a:ea typeface="等线" panose="02010600030101010101" pitchFamily="2" charset="-122"/>
              </a:rPr>
              <a:t>, D., ... &amp;amp; </a:t>
            </a:r>
            <a:r>
              <a:rPr lang="en-US" altLang="zh-CN" sz="1200" dirty="0" err="1">
                <a:latin typeface="Times New Roman" panose="02020603050405020304" pitchFamily="18" charset="0"/>
                <a:ea typeface="等线" panose="02010600030101010101" pitchFamily="2" charset="-122"/>
              </a:rPr>
              <a:t>Rabinovich</a:t>
            </a:r>
            <a:r>
              <a:rPr lang="en-US" altLang="zh-CN" sz="1200" dirty="0">
                <a:latin typeface="Times New Roman" panose="02020603050405020304" pitchFamily="18" charset="0"/>
                <a:ea typeface="等线" panose="02010600030101010101" pitchFamily="2" charset="-122"/>
              </a:rPr>
              <a:t>, A. (2015). Going deeper with convolutions. In Proceedings of the IEEE conference on computer vision and pattern recognition (pp. 1-9).</a:t>
            </a:r>
          </a:p>
          <a:p>
            <a:pPr lvl="0" algn="just">
              <a:tabLst>
                <a:tab pos="742950" algn="l"/>
              </a:tabLst>
            </a:pPr>
            <a:r>
              <a:rPr lang="en-US" altLang="zh-CN" sz="1200" dirty="0">
                <a:latin typeface="Times New Roman" panose="02020603050405020304" pitchFamily="18" charset="0"/>
                <a:ea typeface="等线" panose="02010600030101010101" pitchFamily="2" charset="-122"/>
              </a:rPr>
              <a:t>[26]	Tan, M., Chen, B., Pang, R., Vasudevan, V., Sandler, M., Howard, A., and Le, Q. V. (2019). </a:t>
            </a:r>
            <a:r>
              <a:rPr lang="en-US" altLang="zh-CN" sz="1200" dirty="0" err="1">
                <a:latin typeface="Times New Roman" panose="02020603050405020304" pitchFamily="18" charset="0"/>
                <a:ea typeface="等线" panose="02010600030101010101" pitchFamily="2" charset="-122"/>
              </a:rPr>
              <a:t>MnasNet</a:t>
            </a:r>
            <a:r>
              <a:rPr lang="en-US" altLang="zh-CN" sz="1200" dirty="0">
                <a:latin typeface="Times New Roman" panose="02020603050405020304" pitchFamily="18" charset="0"/>
                <a:ea typeface="等线" panose="02010600030101010101" pitchFamily="2" charset="-122"/>
              </a:rPr>
              <a:t>: Platform-aware neural architecture search for mobile. CVPR.</a:t>
            </a:r>
          </a:p>
          <a:p>
            <a:pPr lvl="0" algn="just">
              <a:tabLst>
                <a:tab pos="742950" algn="l"/>
              </a:tabLst>
            </a:pPr>
            <a:r>
              <a:rPr lang="en-US" altLang="zh-CN" sz="1200" dirty="0">
                <a:latin typeface="Times New Roman" panose="02020603050405020304" pitchFamily="18" charset="0"/>
                <a:ea typeface="等线" panose="02010600030101010101" pitchFamily="2" charset="-122"/>
              </a:rPr>
              <a:t>[27]	Tan, M., &amp; Le, Q.V. (2019). </a:t>
            </a:r>
            <a:r>
              <a:rPr lang="en-US" altLang="zh-CN" sz="1200" dirty="0" err="1">
                <a:latin typeface="Times New Roman" panose="02020603050405020304" pitchFamily="18" charset="0"/>
                <a:ea typeface="等线" panose="02010600030101010101" pitchFamily="2" charset="-122"/>
              </a:rPr>
              <a:t>EfficientNet</a:t>
            </a:r>
            <a:r>
              <a:rPr lang="en-US" altLang="zh-CN" sz="1200" dirty="0">
                <a:latin typeface="Times New Roman" panose="02020603050405020304" pitchFamily="18" charset="0"/>
                <a:ea typeface="等线" panose="02010600030101010101" pitchFamily="2" charset="-122"/>
              </a:rPr>
              <a:t>: Rethinking Model Scaling for Convolutional Neural Networks. </a:t>
            </a:r>
            <a:r>
              <a:rPr lang="en-US" altLang="zh-CN" sz="1200" dirty="0" err="1">
                <a:latin typeface="Times New Roman" panose="02020603050405020304" pitchFamily="18" charset="0"/>
                <a:ea typeface="等线" panose="02010600030101010101" pitchFamily="2" charset="-122"/>
              </a:rPr>
              <a:t>ArXiv</a:t>
            </a:r>
            <a:r>
              <a:rPr lang="en-US" altLang="zh-CN" sz="1200" dirty="0">
                <a:latin typeface="Times New Roman" panose="02020603050405020304" pitchFamily="18" charset="0"/>
                <a:ea typeface="等线" panose="02010600030101010101" pitchFamily="2" charset="-122"/>
              </a:rPr>
              <a:t>, abs/1905.11946.</a:t>
            </a:r>
          </a:p>
          <a:p>
            <a:pPr lvl="0" algn="just">
              <a:tabLst>
                <a:tab pos="742950" algn="l"/>
              </a:tabLst>
            </a:pPr>
            <a:r>
              <a:rPr lang="en-US" altLang="zh-CN" sz="1200" dirty="0">
                <a:latin typeface="Times New Roman" panose="02020603050405020304" pitchFamily="18" charset="0"/>
                <a:ea typeface="等线" panose="02010600030101010101" pitchFamily="2" charset="-122"/>
              </a:rPr>
              <a:t>[28]	WANG Q. L., WU B. G., ZHU P. F. et al. (2020). ECA-Net</a:t>
            </a:r>
            <a:r>
              <a:rPr lang="zh-CN" altLang="en-US" sz="1200" dirty="0">
                <a:latin typeface="Times New Roman" panose="02020603050405020304" pitchFamily="18" charset="0"/>
                <a:ea typeface="等线" panose="02010600030101010101" pitchFamily="2" charset="-122"/>
              </a:rPr>
              <a:t>： </a:t>
            </a:r>
            <a:r>
              <a:rPr lang="en-US" altLang="zh-CN" sz="1200" dirty="0">
                <a:latin typeface="Times New Roman" panose="02020603050405020304" pitchFamily="18" charset="0"/>
                <a:ea typeface="等线" panose="02010600030101010101" pitchFamily="2" charset="-122"/>
              </a:rPr>
              <a:t>Efficient Channel Attention for Deep Convolutional Neural Networks [C]//2020 IEEE/CVF Conference on Computer Vision and Pattern Recognition </a:t>
            </a:r>
            <a:r>
              <a:rPr lang="zh-CN" altLang="en-US" sz="1200" dirty="0">
                <a:latin typeface="Times New Roman" panose="02020603050405020304" pitchFamily="18" charset="0"/>
                <a:ea typeface="等线" panose="02010600030101010101" pitchFamily="2" charset="-122"/>
              </a:rPr>
              <a:t>（</a:t>
            </a:r>
            <a:r>
              <a:rPr lang="en-US" altLang="zh-CN" sz="1200" dirty="0">
                <a:latin typeface="Times New Roman" panose="02020603050405020304" pitchFamily="18" charset="0"/>
                <a:ea typeface="等线" panose="02010600030101010101" pitchFamily="2" charset="-122"/>
              </a:rPr>
              <a:t>CVPR</a:t>
            </a:r>
            <a:r>
              <a:rPr lang="zh-CN" altLang="en-US" sz="1200" dirty="0">
                <a:latin typeface="Times New Roman" panose="02020603050405020304" pitchFamily="18" charset="0"/>
                <a:ea typeface="等线" panose="02010600030101010101" pitchFamily="2" charset="-122"/>
              </a:rPr>
              <a:t>）</a:t>
            </a:r>
            <a:r>
              <a:rPr lang="en-US" altLang="zh-CN" sz="1200" dirty="0">
                <a:latin typeface="Times New Roman" panose="02020603050405020304" pitchFamily="18" charset="0"/>
                <a:ea typeface="等线" panose="02010600030101010101" pitchFamily="2" charset="-122"/>
              </a:rPr>
              <a:t>. Seattle</a:t>
            </a:r>
            <a:r>
              <a:rPr lang="zh-CN" altLang="en-US" sz="1200" dirty="0">
                <a:latin typeface="Times New Roman" panose="02020603050405020304" pitchFamily="18" charset="0"/>
                <a:ea typeface="等线" panose="02010600030101010101" pitchFamily="2" charset="-122"/>
              </a:rPr>
              <a:t>： </a:t>
            </a:r>
            <a:r>
              <a:rPr lang="en-US" altLang="zh-CN" sz="1200" dirty="0">
                <a:latin typeface="Times New Roman" panose="02020603050405020304" pitchFamily="18" charset="0"/>
                <a:ea typeface="等线" panose="02010600030101010101" pitchFamily="2" charset="-122"/>
              </a:rPr>
              <a:t>IEEE</a:t>
            </a:r>
            <a:r>
              <a:rPr lang="zh-CN" altLang="en-US" sz="1200" dirty="0">
                <a:latin typeface="Times New Roman" panose="02020603050405020304" pitchFamily="18" charset="0"/>
                <a:ea typeface="等线" panose="02010600030101010101" pitchFamily="2" charset="-122"/>
              </a:rPr>
              <a:t>，</a:t>
            </a:r>
            <a:r>
              <a:rPr lang="en-US" altLang="zh-CN" sz="1200" dirty="0">
                <a:latin typeface="Times New Roman" panose="02020603050405020304" pitchFamily="18" charset="0"/>
                <a:ea typeface="等线" panose="02010600030101010101" pitchFamily="2" charset="-122"/>
              </a:rPr>
              <a:t>11531-11539. </a:t>
            </a:r>
          </a:p>
          <a:p>
            <a:pPr lvl="0" algn="just">
              <a:tabLst>
                <a:tab pos="742950" algn="l"/>
              </a:tabLst>
            </a:pPr>
            <a:r>
              <a:rPr lang="en-US" altLang="zh-CN" sz="1200" dirty="0">
                <a:latin typeface="Times New Roman" panose="02020603050405020304" pitchFamily="18" charset="0"/>
                <a:ea typeface="等线" panose="02010600030101010101" pitchFamily="2" charset="-122"/>
              </a:rPr>
              <a:t>[29]	</a:t>
            </a:r>
            <a:r>
              <a:rPr lang="en-US" altLang="zh-CN" sz="1200" dirty="0" err="1">
                <a:latin typeface="Times New Roman" panose="02020603050405020304" pitchFamily="18" charset="0"/>
                <a:ea typeface="等线" panose="02010600030101010101" pitchFamily="2" charset="-122"/>
              </a:rPr>
              <a:t>Werbos</a:t>
            </a:r>
            <a:r>
              <a:rPr lang="en-US" altLang="zh-CN" sz="1200" dirty="0">
                <a:latin typeface="Times New Roman" panose="02020603050405020304" pitchFamily="18" charset="0"/>
                <a:ea typeface="等线" panose="02010600030101010101" pitchFamily="2" charset="-122"/>
              </a:rPr>
              <a:t>, P. (1974). Beyond regression:" new tools for prediction and analysis in the behavioral sciences. Ph. D. dissertation, Harvard University.</a:t>
            </a:r>
          </a:p>
          <a:p>
            <a:pPr lvl="0" algn="just">
              <a:tabLst>
                <a:tab pos="742950" algn="l"/>
              </a:tabLst>
            </a:pPr>
            <a:r>
              <a:rPr lang="en-US" altLang="zh-CN" sz="1200" dirty="0">
                <a:latin typeface="Times New Roman" panose="02020603050405020304" pitchFamily="18" charset="0"/>
                <a:ea typeface="等线" panose="02010600030101010101" pitchFamily="2" charset="-122"/>
              </a:rPr>
              <a:t>[30]	WOO S</a:t>
            </a:r>
            <a:r>
              <a:rPr lang="zh-CN" altLang="en-US" sz="1200" dirty="0">
                <a:latin typeface="Times New Roman" panose="02020603050405020304" pitchFamily="18" charset="0"/>
                <a:ea typeface="等线" panose="02010600030101010101" pitchFamily="2" charset="-122"/>
              </a:rPr>
              <a:t>，</a:t>
            </a:r>
            <a:r>
              <a:rPr lang="en-US" altLang="zh-CN" sz="1200" dirty="0">
                <a:latin typeface="Times New Roman" panose="02020603050405020304" pitchFamily="18" charset="0"/>
                <a:ea typeface="等线" panose="02010600030101010101" pitchFamily="2" charset="-122"/>
              </a:rPr>
              <a:t>PARK J</a:t>
            </a:r>
            <a:r>
              <a:rPr lang="zh-CN" altLang="en-US" sz="1200" dirty="0">
                <a:latin typeface="Times New Roman" panose="02020603050405020304" pitchFamily="18" charset="0"/>
                <a:ea typeface="等线" panose="02010600030101010101" pitchFamily="2" charset="-122"/>
              </a:rPr>
              <a:t>，</a:t>
            </a:r>
            <a:r>
              <a:rPr lang="en-US" altLang="zh-CN" sz="1200" dirty="0">
                <a:latin typeface="Times New Roman" panose="02020603050405020304" pitchFamily="18" charset="0"/>
                <a:ea typeface="等线" panose="02010600030101010101" pitchFamily="2" charset="-122"/>
              </a:rPr>
              <a:t>LEE J Y. et al. (2022, Mar) CBAM: Convolutional Block Attention Module [J/OL].arXiv:1807.06521[cs.CV].https://arxiv.org/abs/1807.06521.</a:t>
            </a:r>
          </a:p>
          <a:p>
            <a:pPr lvl="0" algn="just">
              <a:tabLst>
                <a:tab pos="742950" algn="l"/>
              </a:tabLst>
            </a:pPr>
            <a:r>
              <a:rPr lang="en-US" altLang="zh-CN" sz="1200" dirty="0">
                <a:latin typeface="Times New Roman" panose="02020603050405020304" pitchFamily="18" charset="0"/>
                <a:ea typeface="等线" panose="02010600030101010101" pitchFamily="2" charset="-122"/>
              </a:rPr>
              <a:t>[31]	</a:t>
            </a:r>
            <a:r>
              <a:rPr lang="en-US" altLang="zh-CN" sz="1200" dirty="0" err="1">
                <a:latin typeface="Times New Roman" panose="02020603050405020304" pitchFamily="18" charset="0"/>
                <a:ea typeface="等线" panose="02010600030101010101" pitchFamily="2" charset="-122"/>
              </a:rPr>
              <a:t>Zagoruyko</a:t>
            </a:r>
            <a:r>
              <a:rPr lang="en-US" altLang="zh-CN" sz="1200" dirty="0">
                <a:latin typeface="Times New Roman" panose="02020603050405020304" pitchFamily="18" charset="0"/>
                <a:ea typeface="等线" panose="02010600030101010101" pitchFamily="2" charset="-122"/>
              </a:rPr>
              <a:t>, S. and </a:t>
            </a:r>
            <a:r>
              <a:rPr lang="en-US" altLang="zh-CN" sz="1200" dirty="0" err="1">
                <a:latin typeface="Times New Roman" panose="02020603050405020304" pitchFamily="18" charset="0"/>
                <a:ea typeface="等线" panose="02010600030101010101" pitchFamily="2" charset="-122"/>
              </a:rPr>
              <a:t>Komodakis</a:t>
            </a:r>
            <a:r>
              <a:rPr lang="en-US" altLang="zh-CN" sz="1200" dirty="0">
                <a:latin typeface="Times New Roman" panose="02020603050405020304" pitchFamily="18" charset="0"/>
                <a:ea typeface="等线" panose="02010600030101010101" pitchFamily="2" charset="-122"/>
              </a:rPr>
              <a:t>, N. (2016). Wide residual networks. BMVC.</a:t>
            </a:r>
          </a:p>
          <a:p>
            <a:pPr lvl="0" algn="just">
              <a:tabLst>
                <a:tab pos="742950" algn="l"/>
              </a:tabLst>
            </a:pPr>
            <a:r>
              <a:rPr lang="en-US" altLang="zh-CN" sz="1200" dirty="0">
                <a:latin typeface="Times New Roman" panose="02020603050405020304" pitchFamily="18" charset="0"/>
                <a:ea typeface="等线" panose="02010600030101010101" pitchFamily="2" charset="-122"/>
              </a:rPr>
              <a:t>[32]	Zhou </a:t>
            </a:r>
            <a:r>
              <a:rPr lang="en-US" altLang="zh-CN" sz="1200" dirty="0" err="1">
                <a:latin typeface="Times New Roman" panose="02020603050405020304" pitchFamily="18" charset="0"/>
                <a:ea typeface="等线" panose="02010600030101010101" pitchFamily="2" charset="-122"/>
              </a:rPr>
              <a:t>Feiyan</a:t>
            </a:r>
            <a:r>
              <a:rPr lang="en-US" altLang="zh-CN" sz="1200" dirty="0">
                <a:latin typeface="Times New Roman" panose="02020603050405020304" pitchFamily="18" charset="0"/>
                <a:ea typeface="等线" panose="02010600030101010101" pitchFamily="2" charset="-122"/>
              </a:rPr>
              <a:t>, </a:t>
            </a:r>
            <a:r>
              <a:rPr lang="en-US" altLang="zh-CN" sz="1200" dirty="0" err="1">
                <a:latin typeface="Times New Roman" panose="02020603050405020304" pitchFamily="18" charset="0"/>
                <a:ea typeface="等线" panose="02010600030101010101" pitchFamily="2" charset="-122"/>
              </a:rPr>
              <a:t>Jin</a:t>
            </a:r>
            <a:r>
              <a:rPr lang="en-US" altLang="zh-CN" sz="1200" dirty="0">
                <a:latin typeface="Times New Roman" panose="02020603050405020304" pitchFamily="18" charset="0"/>
                <a:ea typeface="等线" panose="02010600030101010101" pitchFamily="2" charset="-122"/>
              </a:rPr>
              <a:t> </a:t>
            </a:r>
            <a:r>
              <a:rPr lang="en-US" altLang="zh-CN" sz="1200" dirty="0" err="1">
                <a:latin typeface="Times New Roman" panose="02020603050405020304" pitchFamily="18" charset="0"/>
                <a:ea typeface="等线" panose="02010600030101010101" pitchFamily="2" charset="-122"/>
              </a:rPr>
              <a:t>Linpeng</a:t>
            </a:r>
            <a:r>
              <a:rPr lang="en-US" altLang="zh-CN" sz="1200" dirty="0">
                <a:latin typeface="Times New Roman" panose="02020603050405020304" pitchFamily="18" charset="0"/>
                <a:ea typeface="等线" panose="02010600030101010101" pitchFamily="2" charset="-122"/>
              </a:rPr>
              <a:t>, Dong Jun (2017). A survey of convolutional neural networks [J]. Journal of Computer Science, 40(6): 1229-1251.</a:t>
            </a:r>
          </a:p>
          <a:p>
            <a:pPr lvl="0" algn="just">
              <a:tabLst>
                <a:tab pos="742950" algn="l"/>
              </a:tabLst>
            </a:pPr>
            <a:r>
              <a:rPr lang="en-US" altLang="zh-CN" sz="1200" dirty="0">
                <a:latin typeface="Times New Roman" panose="02020603050405020304" pitchFamily="18" charset="0"/>
                <a:ea typeface="等线" panose="02010600030101010101" pitchFamily="2" charset="-122"/>
              </a:rPr>
              <a:t>[33]	</a:t>
            </a:r>
            <a:r>
              <a:rPr lang="en-US" altLang="zh-CN" sz="1200" dirty="0" err="1">
                <a:latin typeface="Times New Roman" panose="02020603050405020304" pitchFamily="18" charset="0"/>
                <a:ea typeface="等线" panose="02010600030101010101" pitchFamily="2" charset="-122"/>
              </a:rPr>
              <a:t>Zoph</a:t>
            </a:r>
            <a:r>
              <a:rPr lang="en-US" altLang="zh-CN" sz="1200" dirty="0">
                <a:latin typeface="Times New Roman" panose="02020603050405020304" pitchFamily="18" charset="0"/>
                <a:ea typeface="等线" panose="02010600030101010101" pitchFamily="2" charset="-122"/>
              </a:rPr>
              <a:t>, B. and Le, Q. V. (2017). Neural architecture search with reinforcement learning. ICLR.</a:t>
            </a:r>
          </a:p>
        </p:txBody>
      </p:sp>
    </p:spTree>
    <p:extLst>
      <p:ext uri="{BB962C8B-B14F-4D97-AF65-F5344CB8AC3E}">
        <p14:creationId xmlns:p14="http://schemas.microsoft.com/office/powerpoint/2010/main" val="3000226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08812-3D1B-6258-8BCB-47140F1EE220}"/>
              </a:ext>
            </a:extLst>
          </p:cNvPr>
          <p:cNvSpPr>
            <a:spLocks noGrp="1"/>
          </p:cNvSpPr>
          <p:nvPr>
            <p:ph type="title"/>
          </p:nvPr>
        </p:nvSpPr>
        <p:spPr>
          <a:xfrm>
            <a:off x="2134034" y="1222327"/>
            <a:ext cx="4302000" cy="630000"/>
          </a:xfrm>
        </p:spPr>
        <p:txBody>
          <a:bodyPr/>
          <a:lstStyle/>
          <a:p>
            <a:r>
              <a:rPr lang="en-US" altLang="zh-CN" sz="11500" dirty="0"/>
              <a:t>THANKS</a:t>
            </a:r>
            <a:endParaRPr lang="zh-CN" altLang="en-US" sz="11500" dirty="0"/>
          </a:p>
        </p:txBody>
      </p:sp>
    </p:spTree>
    <p:extLst>
      <p:ext uri="{BB962C8B-B14F-4D97-AF65-F5344CB8AC3E}">
        <p14:creationId xmlns:p14="http://schemas.microsoft.com/office/powerpoint/2010/main" val="2742557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title" idx="6"/>
          </p:nvPr>
        </p:nvSpPr>
        <p:spPr>
          <a:xfrm>
            <a:off x="1888165" y="174617"/>
            <a:ext cx="5710359"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j-lt"/>
                <a:cs typeface="Hind Vadodara Light" panose="02000000000000000000" pitchFamily="2" charset="0"/>
              </a:rPr>
              <a:t>Three main operations</a:t>
            </a:r>
            <a:endParaRPr dirty="0">
              <a:latin typeface="+mj-lt"/>
              <a:cs typeface="Hind Vadodara Light" panose="02000000000000000000" pitchFamily="2" charset="0"/>
            </a:endParaRPr>
          </a:p>
        </p:txBody>
      </p:sp>
      <p:sp>
        <p:nvSpPr>
          <p:cNvPr id="218" name="Google Shape;218;p32"/>
          <p:cNvSpPr/>
          <p:nvPr/>
        </p:nvSpPr>
        <p:spPr>
          <a:xfrm rot="5990292">
            <a:off x="4233746" y="2861279"/>
            <a:ext cx="1931965" cy="881657"/>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Hind Vadodara Light" panose="02000000000000000000" pitchFamily="2" charset="0"/>
            </a:endParaRPr>
          </a:p>
        </p:txBody>
      </p:sp>
      <p:sp>
        <p:nvSpPr>
          <p:cNvPr id="219" name="Google Shape;219;p32"/>
          <p:cNvSpPr/>
          <p:nvPr/>
        </p:nvSpPr>
        <p:spPr>
          <a:xfrm rot="-1853308">
            <a:off x="3061826" y="1966252"/>
            <a:ext cx="2991614" cy="960775"/>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Hind Vadodara Light" panose="02000000000000000000" pitchFamily="2" charset="0"/>
            </a:endParaRPr>
          </a:p>
        </p:txBody>
      </p:sp>
      <p:sp>
        <p:nvSpPr>
          <p:cNvPr id="220" name="Google Shape;220;p32"/>
          <p:cNvSpPr/>
          <p:nvPr/>
        </p:nvSpPr>
        <p:spPr>
          <a:xfrm rot="-207137">
            <a:off x="4764295" y="3421688"/>
            <a:ext cx="717402" cy="717402"/>
          </a:xfrm>
          <a:prstGeom prst="ellipse">
            <a:avLst/>
          </a:prstGeom>
          <a:solidFill>
            <a:schemeClr val="accent4"/>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Hind Vadodara Light" panose="02000000000000000000" pitchFamily="2" charset="0"/>
            </a:endParaRPr>
          </a:p>
        </p:txBody>
      </p:sp>
      <p:sp>
        <p:nvSpPr>
          <p:cNvPr id="221" name="Google Shape;221;p32"/>
          <p:cNvSpPr/>
          <p:nvPr/>
        </p:nvSpPr>
        <p:spPr>
          <a:xfrm>
            <a:off x="3364913" y="2579775"/>
            <a:ext cx="717300" cy="717300"/>
          </a:xfrm>
          <a:prstGeom prst="ellipse">
            <a:avLst/>
          </a:prstGeom>
          <a:solidFill>
            <a:schemeClr val="accent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Hind Vadodara Light" panose="02000000000000000000" pitchFamily="2" charset="0"/>
            </a:endParaRPr>
          </a:p>
        </p:txBody>
      </p:sp>
      <p:sp>
        <p:nvSpPr>
          <p:cNvPr id="222" name="Google Shape;222;p32"/>
          <p:cNvSpPr/>
          <p:nvPr/>
        </p:nvSpPr>
        <p:spPr>
          <a:xfrm>
            <a:off x="5078438" y="1561600"/>
            <a:ext cx="717300" cy="717300"/>
          </a:xfrm>
          <a:prstGeom prst="ellipse">
            <a:avLst/>
          </a:prstGeom>
          <a:solidFill>
            <a:schemeClr val="accen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Hind Vadodara Light" panose="02000000000000000000" pitchFamily="2" charset="0"/>
            </a:endParaRPr>
          </a:p>
        </p:txBody>
      </p:sp>
      <p:sp>
        <p:nvSpPr>
          <p:cNvPr id="223" name="Google Shape;223;p32"/>
          <p:cNvSpPr txBox="1">
            <a:spLocks noGrp="1"/>
          </p:cNvSpPr>
          <p:nvPr>
            <p:ph type="ctrTitle"/>
          </p:nvPr>
        </p:nvSpPr>
        <p:spPr>
          <a:xfrm flipH="1">
            <a:off x="354169" y="2431689"/>
            <a:ext cx="2647161"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latin typeface="+mj-lt"/>
                <a:cs typeface="Hind Vadodara Light" panose="02000000000000000000" pitchFamily="2" charset="0"/>
              </a:rPr>
              <a:t>Convolution layer</a:t>
            </a:r>
          </a:p>
        </p:txBody>
      </p:sp>
      <p:sp>
        <p:nvSpPr>
          <p:cNvPr id="224" name="Google Shape;224;p32"/>
          <p:cNvSpPr txBox="1">
            <a:spLocks noGrp="1"/>
          </p:cNvSpPr>
          <p:nvPr>
            <p:ph type="subTitle" idx="1"/>
          </p:nvPr>
        </p:nvSpPr>
        <p:spPr>
          <a:xfrm flipH="1">
            <a:off x="715630" y="2828489"/>
            <a:ext cx="2285700" cy="87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latin typeface="+mj-lt"/>
                <a:cs typeface="Hind Vadodara Light" panose="02000000000000000000" pitchFamily="2" charset="0"/>
              </a:rPr>
              <a:t>is an operation that gets the inner product between the image and the filter matrix.</a:t>
            </a:r>
            <a:endParaRPr dirty="0">
              <a:latin typeface="+mj-lt"/>
              <a:cs typeface="Hind Vadodara Light" panose="02000000000000000000" pitchFamily="2" charset="0"/>
            </a:endParaRPr>
          </a:p>
        </p:txBody>
      </p:sp>
      <p:sp>
        <p:nvSpPr>
          <p:cNvPr id="225" name="Google Shape;225;p32"/>
          <p:cNvSpPr txBox="1">
            <a:spLocks noGrp="1"/>
          </p:cNvSpPr>
          <p:nvPr>
            <p:ph type="ctrTitle" idx="2"/>
          </p:nvPr>
        </p:nvSpPr>
        <p:spPr>
          <a:xfrm flipH="1">
            <a:off x="5314640" y="3180344"/>
            <a:ext cx="2816719" cy="577800"/>
          </a:xfrm>
          <a:prstGeom prst="rect">
            <a:avLst/>
          </a:prstGeom>
        </p:spPr>
        <p:txBody>
          <a:bodyPr spcFirstLastPara="1" wrap="square" lIns="91425" tIns="91425" rIns="91425" bIns="91425" anchor="b" anchorCtr="0">
            <a:noAutofit/>
          </a:bodyPr>
          <a:lstStyle/>
          <a:p>
            <a:pPr marL="457200" lvl="1" algn="just"/>
            <a:r>
              <a:rPr lang="en-US" altLang="zh-CN" sz="1800" kern="100" dirty="0">
                <a:effectLst/>
                <a:latin typeface="+mj-lt"/>
                <a:ea typeface="宋体" panose="02010600030101010101" pitchFamily="2" charset="-122"/>
                <a:cs typeface="Hind Vadodara Light" panose="02000000000000000000" pitchFamily="2" charset="0"/>
              </a:rPr>
              <a:t>Fully-connected layer</a:t>
            </a:r>
            <a:endParaRPr lang="zh-CN" altLang="zh-CN" sz="1800" kern="100" dirty="0">
              <a:effectLst/>
              <a:latin typeface="+mj-lt"/>
              <a:ea typeface="宋体" panose="02010600030101010101" pitchFamily="2" charset="-122"/>
              <a:cs typeface="Hind Vadodara Light" panose="02000000000000000000" pitchFamily="2" charset="0"/>
            </a:endParaRPr>
          </a:p>
        </p:txBody>
      </p:sp>
      <p:sp>
        <p:nvSpPr>
          <p:cNvPr id="226" name="Google Shape;226;p32"/>
          <p:cNvSpPr txBox="1">
            <a:spLocks noGrp="1"/>
          </p:cNvSpPr>
          <p:nvPr>
            <p:ph type="subTitle" idx="3"/>
          </p:nvPr>
        </p:nvSpPr>
        <p:spPr>
          <a:xfrm flipH="1">
            <a:off x="5754257" y="3659612"/>
            <a:ext cx="2285700"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cs typeface="Hind Vadodara Light" panose="02000000000000000000" pitchFamily="2" charset="0"/>
              </a:rPr>
              <a:t>is responsible for converting the two-dimensional feature map of the convolution output into a vector of one dimension</a:t>
            </a:r>
            <a:endParaRPr dirty="0">
              <a:latin typeface="+mj-lt"/>
              <a:cs typeface="Hind Vadodara Light" panose="02000000000000000000" pitchFamily="2" charset="0"/>
            </a:endParaRPr>
          </a:p>
        </p:txBody>
      </p:sp>
      <p:sp>
        <p:nvSpPr>
          <p:cNvPr id="227" name="Google Shape;227;p32"/>
          <p:cNvSpPr txBox="1">
            <a:spLocks noGrp="1"/>
          </p:cNvSpPr>
          <p:nvPr>
            <p:ph type="ctrTitle"/>
          </p:nvPr>
        </p:nvSpPr>
        <p:spPr>
          <a:xfrm flipH="1">
            <a:off x="3343913" y="2739250"/>
            <a:ext cx="759300" cy="3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mj-lt"/>
                <a:cs typeface="Hind Vadodara Light" panose="02000000000000000000" pitchFamily="2" charset="0"/>
              </a:rPr>
              <a:t>01</a:t>
            </a:r>
            <a:endParaRPr sz="3000">
              <a:solidFill>
                <a:schemeClr val="lt1"/>
              </a:solidFill>
              <a:latin typeface="+mj-lt"/>
              <a:cs typeface="Hind Vadodara Light" panose="02000000000000000000" pitchFamily="2" charset="0"/>
            </a:endParaRPr>
          </a:p>
        </p:txBody>
      </p:sp>
      <p:sp>
        <p:nvSpPr>
          <p:cNvPr id="228" name="Google Shape;228;p32"/>
          <p:cNvSpPr txBox="1">
            <a:spLocks noGrp="1"/>
          </p:cNvSpPr>
          <p:nvPr>
            <p:ph type="ctrTitle"/>
          </p:nvPr>
        </p:nvSpPr>
        <p:spPr>
          <a:xfrm flipH="1">
            <a:off x="5047163" y="1678341"/>
            <a:ext cx="7797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mj-lt"/>
                <a:cs typeface="Hind Vadodara Light" panose="02000000000000000000" pitchFamily="2" charset="0"/>
              </a:rPr>
              <a:t>02</a:t>
            </a:r>
            <a:endParaRPr sz="3000">
              <a:solidFill>
                <a:schemeClr val="lt1"/>
              </a:solidFill>
              <a:latin typeface="+mj-lt"/>
              <a:cs typeface="Hind Vadodara Light" panose="02000000000000000000" pitchFamily="2" charset="0"/>
            </a:endParaRPr>
          </a:p>
        </p:txBody>
      </p:sp>
      <p:sp>
        <p:nvSpPr>
          <p:cNvPr id="229" name="Google Shape;229;p32"/>
          <p:cNvSpPr txBox="1">
            <a:spLocks noGrp="1"/>
          </p:cNvSpPr>
          <p:nvPr>
            <p:ph type="ctrTitle"/>
          </p:nvPr>
        </p:nvSpPr>
        <p:spPr>
          <a:xfrm flipH="1">
            <a:off x="4834387" y="3537750"/>
            <a:ext cx="668259"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lt1"/>
                </a:solidFill>
                <a:latin typeface="+mj-lt"/>
                <a:cs typeface="Hind Vadodara Light" panose="02000000000000000000" pitchFamily="2" charset="0"/>
              </a:rPr>
              <a:t>03</a:t>
            </a:r>
            <a:endParaRPr sz="3000" dirty="0">
              <a:solidFill>
                <a:schemeClr val="lt1"/>
              </a:solidFill>
              <a:latin typeface="+mj-lt"/>
              <a:cs typeface="Hind Vadodara Light" panose="02000000000000000000" pitchFamily="2" charset="0"/>
            </a:endParaRPr>
          </a:p>
        </p:txBody>
      </p:sp>
      <p:sp>
        <p:nvSpPr>
          <p:cNvPr id="230" name="Google Shape;230;p32"/>
          <p:cNvSpPr txBox="1">
            <a:spLocks noGrp="1"/>
          </p:cNvSpPr>
          <p:nvPr>
            <p:ph type="ctrTitle" idx="4"/>
          </p:nvPr>
        </p:nvSpPr>
        <p:spPr>
          <a:xfrm flipH="1">
            <a:off x="6095333" y="1398079"/>
            <a:ext cx="234032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mj-lt"/>
                <a:cs typeface="Hind Vadodara Light" panose="02000000000000000000" pitchFamily="2" charset="0"/>
              </a:rPr>
              <a:t>Pooling layer</a:t>
            </a:r>
          </a:p>
        </p:txBody>
      </p:sp>
      <p:sp>
        <p:nvSpPr>
          <p:cNvPr id="231" name="Google Shape;231;p32"/>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cs typeface="Hind Vadodara Light" panose="02000000000000000000" pitchFamily="2" charset="0"/>
              </a:rPr>
              <a:t>is a down-sample process that improves the speed of operation, and improves the robustness of the extracted features.</a:t>
            </a:r>
            <a:endParaRPr dirty="0">
              <a:latin typeface="+mj-lt"/>
              <a:cs typeface="Hind Vadodara Light" panose="020000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51"/>
          <p:cNvSpPr txBox="1">
            <a:spLocks noGrp="1"/>
          </p:cNvSpPr>
          <p:nvPr>
            <p:ph type="title"/>
          </p:nvPr>
        </p:nvSpPr>
        <p:spPr>
          <a:xfrm>
            <a:off x="2426373"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birth of CNN</a:t>
            </a:r>
            <a:endParaRPr dirty="0"/>
          </a:p>
        </p:txBody>
      </p:sp>
      <p:sp>
        <p:nvSpPr>
          <p:cNvPr id="820" name="Google Shape;820;p51"/>
          <p:cNvSpPr/>
          <p:nvPr/>
        </p:nvSpPr>
        <p:spPr>
          <a:xfrm>
            <a:off x="5116823" y="2606001"/>
            <a:ext cx="3206611" cy="3266881"/>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1"/>
          <p:cNvSpPr/>
          <p:nvPr/>
        </p:nvSpPr>
        <p:spPr>
          <a:xfrm>
            <a:off x="-1296465" y="731217"/>
            <a:ext cx="4742539" cy="464565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1"/>
          <p:cNvSpPr txBox="1">
            <a:spLocks noGrp="1"/>
          </p:cNvSpPr>
          <p:nvPr>
            <p:ph type="subTitle" idx="4294967295"/>
          </p:nvPr>
        </p:nvSpPr>
        <p:spPr>
          <a:xfrm flipH="1">
            <a:off x="-74814" y="1464150"/>
            <a:ext cx="3112444" cy="1107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2000" b="1" dirty="0"/>
              <a:t>(1) Expanding the image into vectors will loss of spatial information;</a:t>
            </a:r>
          </a:p>
          <a:p>
            <a:pPr marL="0" lvl="0" indent="0" algn="ctr" rtl="0">
              <a:lnSpc>
                <a:spcPct val="100000"/>
              </a:lnSpc>
              <a:spcBef>
                <a:spcPts val="0"/>
              </a:spcBef>
              <a:spcAft>
                <a:spcPts val="0"/>
              </a:spcAft>
              <a:buNone/>
            </a:pPr>
            <a:r>
              <a:rPr lang="en-US" sz="2000" b="1" dirty="0"/>
              <a:t>(2) Too many parameters are inefficient and difficult to train;</a:t>
            </a:r>
          </a:p>
          <a:p>
            <a:pPr marL="0" lvl="0" indent="0" algn="ctr" rtl="0">
              <a:lnSpc>
                <a:spcPct val="100000"/>
              </a:lnSpc>
              <a:spcBef>
                <a:spcPts val="0"/>
              </a:spcBef>
              <a:spcAft>
                <a:spcPts val="0"/>
              </a:spcAft>
              <a:buNone/>
            </a:pPr>
            <a:r>
              <a:rPr lang="en-US" sz="2000" b="1" dirty="0"/>
              <a:t>(3) A lot of parameters can quickly lead to over-fitting of the network.</a:t>
            </a:r>
          </a:p>
        </p:txBody>
      </p:sp>
      <p:grpSp>
        <p:nvGrpSpPr>
          <p:cNvPr id="824" name="Google Shape;824;p51"/>
          <p:cNvGrpSpPr/>
          <p:nvPr/>
        </p:nvGrpSpPr>
        <p:grpSpPr>
          <a:xfrm>
            <a:off x="4738780" y="1487425"/>
            <a:ext cx="4185763" cy="3350906"/>
            <a:chOff x="4147875" y="986011"/>
            <a:chExt cx="3842140" cy="3019074"/>
          </a:xfrm>
        </p:grpSpPr>
        <p:sp>
          <p:nvSpPr>
            <p:cNvPr id="825" name="Google Shape;825;p51"/>
            <p:cNvSpPr/>
            <p:nvPr/>
          </p:nvSpPr>
          <p:spPr>
            <a:xfrm>
              <a:off x="5591742" y="3553821"/>
              <a:ext cx="954407" cy="419279"/>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1"/>
            <p:cNvSpPr/>
            <p:nvPr/>
          </p:nvSpPr>
          <p:spPr>
            <a:xfrm>
              <a:off x="5619445" y="3553821"/>
              <a:ext cx="849745" cy="335160"/>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1"/>
            <p:cNvSpPr/>
            <p:nvPr/>
          </p:nvSpPr>
          <p:spPr>
            <a:xfrm>
              <a:off x="5520135" y="3939716"/>
              <a:ext cx="1097573" cy="65369"/>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1"/>
            <p:cNvSpPr/>
            <p:nvPr/>
          </p:nvSpPr>
          <p:spPr>
            <a:xfrm>
              <a:off x="4147875" y="1157727"/>
              <a:ext cx="3842140" cy="2479534"/>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1"/>
            <p:cNvSpPr/>
            <p:nvPr/>
          </p:nvSpPr>
          <p:spPr>
            <a:xfrm>
              <a:off x="4147875" y="986011"/>
              <a:ext cx="3842140" cy="2359231"/>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1"/>
            <p:cNvSpPr/>
            <p:nvPr/>
          </p:nvSpPr>
          <p:spPr>
            <a:xfrm>
              <a:off x="4351050" y="1150770"/>
              <a:ext cx="3435791" cy="1934437"/>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1"/>
            <p:cNvSpPr/>
            <p:nvPr/>
          </p:nvSpPr>
          <p:spPr>
            <a:xfrm>
              <a:off x="6008800" y="3421088"/>
              <a:ext cx="120300" cy="120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图片 2">
            <a:extLst>
              <a:ext uri="{FF2B5EF4-FFF2-40B4-BE49-F238E27FC236}">
                <a16:creationId xmlns:a16="http://schemas.microsoft.com/office/drawing/2014/main" id="{8A2254B9-0B57-498B-7539-A49E6F0D382E}"/>
              </a:ext>
            </a:extLst>
          </p:cNvPr>
          <p:cNvPicPr>
            <a:picLocks noChangeAspect="1"/>
          </p:cNvPicPr>
          <p:nvPr/>
        </p:nvPicPr>
        <p:blipFill>
          <a:blip r:embed="rId3"/>
          <a:stretch>
            <a:fillRect/>
          </a:stretch>
        </p:blipFill>
        <p:spPr>
          <a:xfrm>
            <a:off x="4898411" y="1645079"/>
            <a:ext cx="3866450" cy="23000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grpSp>
        <p:nvGrpSpPr>
          <p:cNvPr id="789" name="Google Shape;789;p50"/>
          <p:cNvGrpSpPr/>
          <p:nvPr/>
        </p:nvGrpSpPr>
        <p:grpSpPr>
          <a:xfrm>
            <a:off x="2000116" y="2892508"/>
            <a:ext cx="5143757" cy="2788485"/>
            <a:chOff x="4821100" y="4185675"/>
            <a:chExt cx="1146650" cy="621625"/>
          </a:xfrm>
        </p:grpSpPr>
        <p:sp>
          <p:nvSpPr>
            <p:cNvPr id="802" name="Google Shape;802;p50"/>
            <p:cNvSpPr/>
            <p:nvPr/>
          </p:nvSpPr>
          <p:spPr>
            <a:xfrm>
              <a:off x="4821100" y="4185675"/>
              <a:ext cx="1146650" cy="621625"/>
            </a:xfrm>
            <a:custGeom>
              <a:avLst/>
              <a:gdLst/>
              <a:ahLst/>
              <a:cxnLst/>
              <a:rect l="l" t="t" r="r" b="b"/>
              <a:pathLst>
                <a:path w="45866" h="24865" extrusionOk="0">
                  <a:moveTo>
                    <a:pt x="45093" y="3395"/>
                  </a:moveTo>
                  <a:lnTo>
                    <a:pt x="45093" y="22512"/>
                  </a:lnTo>
                  <a:lnTo>
                    <a:pt x="772" y="22512"/>
                  </a:lnTo>
                  <a:lnTo>
                    <a:pt x="772" y="3395"/>
                  </a:lnTo>
                  <a:close/>
                  <a:moveTo>
                    <a:pt x="1275" y="1"/>
                  </a:moveTo>
                  <a:cubicBezTo>
                    <a:pt x="574" y="1"/>
                    <a:pt x="0" y="568"/>
                    <a:pt x="0" y="1276"/>
                  </a:cubicBezTo>
                  <a:lnTo>
                    <a:pt x="0" y="24864"/>
                  </a:lnTo>
                  <a:lnTo>
                    <a:pt x="45865" y="24864"/>
                  </a:lnTo>
                  <a:lnTo>
                    <a:pt x="45865" y="1276"/>
                  </a:lnTo>
                  <a:cubicBezTo>
                    <a:pt x="45865" y="568"/>
                    <a:pt x="45291" y="1"/>
                    <a:pt x="4459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0"/>
            <p:cNvSpPr/>
            <p:nvPr/>
          </p:nvSpPr>
          <p:spPr>
            <a:xfrm>
              <a:off x="4821100" y="4291075"/>
              <a:ext cx="1146650" cy="516225"/>
            </a:xfrm>
            <a:custGeom>
              <a:avLst/>
              <a:gdLst/>
              <a:ahLst/>
              <a:cxnLst/>
              <a:rect l="l" t="t" r="r" b="b"/>
              <a:pathLst>
                <a:path w="45866" h="20649" extrusionOk="0">
                  <a:moveTo>
                    <a:pt x="45865" y="1"/>
                  </a:moveTo>
                  <a:cubicBezTo>
                    <a:pt x="45617" y="454"/>
                    <a:pt x="45362" y="894"/>
                    <a:pt x="45093" y="1326"/>
                  </a:cubicBezTo>
                  <a:lnTo>
                    <a:pt x="45093" y="18296"/>
                  </a:lnTo>
                  <a:lnTo>
                    <a:pt x="772" y="18296"/>
                  </a:lnTo>
                  <a:lnTo>
                    <a:pt x="772" y="16829"/>
                  </a:lnTo>
                  <a:lnTo>
                    <a:pt x="0" y="16907"/>
                  </a:lnTo>
                  <a:lnTo>
                    <a:pt x="0" y="20648"/>
                  </a:lnTo>
                  <a:lnTo>
                    <a:pt x="45865" y="20648"/>
                  </a:lnTo>
                  <a:lnTo>
                    <a:pt x="45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0"/>
            <p:cNvSpPr/>
            <p:nvPr/>
          </p:nvSpPr>
          <p:spPr>
            <a:xfrm>
              <a:off x="4853675" y="4198275"/>
              <a:ext cx="447850" cy="6575"/>
            </a:xfrm>
            <a:custGeom>
              <a:avLst/>
              <a:gdLst/>
              <a:ahLst/>
              <a:cxnLst/>
              <a:rect l="l" t="t" r="r" b="b"/>
              <a:pathLst>
                <a:path w="17914" h="263" extrusionOk="0">
                  <a:moveTo>
                    <a:pt x="178" y="0"/>
                  </a:moveTo>
                  <a:cubicBezTo>
                    <a:pt x="1" y="0"/>
                    <a:pt x="1" y="262"/>
                    <a:pt x="178" y="262"/>
                  </a:cubicBezTo>
                  <a:lnTo>
                    <a:pt x="17743" y="262"/>
                  </a:lnTo>
                  <a:cubicBezTo>
                    <a:pt x="17913" y="262"/>
                    <a:pt x="17913" y="0"/>
                    <a:pt x="177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50"/>
          <p:cNvSpPr txBox="1">
            <a:spLocks noGrp="1"/>
          </p:cNvSpPr>
          <p:nvPr>
            <p:ph type="ctrTitle" idx="4294967295"/>
          </p:nvPr>
        </p:nvSpPr>
        <p:spPr>
          <a:xfrm flipH="1">
            <a:off x="3803155" y="2899860"/>
            <a:ext cx="1675800" cy="45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lt1"/>
                </a:solidFill>
              </a:rPr>
              <a:t>Neural network</a:t>
            </a:r>
            <a:endParaRPr dirty="0">
              <a:solidFill>
                <a:schemeClr val="lt1"/>
              </a:solidFill>
            </a:endParaRPr>
          </a:p>
        </p:txBody>
      </p:sp>
      <p:sp>
        <p:nvSpPr>
          <p:cNvPr id="806" name="Google Shape;806;p50"/>
          <p:cNvSpPr txBox="1">
            <a:spLocks noGrp="1"/>
          </p:cNvSpPr>
          <p:nvPr>
            <p:ph type="title"/>
          </p:nvPr>
        </p:nvSpPr>
        <p:spPr>
          <a:xfrm>
            <a:off x="2415679" y="236786"/>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Structure of CNN</a:t>
            </a:r>
            <a:endParaRPr dirty="0"/>
          </a:p>
        </p:txBody>
      </p:sp>
      <p:sp>
        <p:nvSpPr>
          <p:cNvPr id="808" name="Google Shape;808;p50"/>
          <p:cNvSpPr txBox="1">
            <a:spLocks noGrp="1"/>
          </p:cNvSpPr>
          <p:nvPr>
            <p:ph type="ctrTitle" idx="4294967295"/>
          </p:nvPr>
        </p:nvSpPr>
        <p:spPr>
          <a:xfrm flipH="1">
            <a:off x="1991086" y="1969724"/>
            <a:ext cx="5848838"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most common structure of a convolution neural network :</a:t>
            </a:r>
            <a:endParaRPr dirty="0"/>
          </a:p>
        </p:txBody>
      </p:sp>
      <p:sp>
        <p:nvSpPr>
          <p:cNvPr id="809" name="Google Shape;809;p50"/>
          <p:cNvSpPr txBox="1">
            <a:spLocks noGrp="1"/>
          </p:cNvSpPr>
          <p:nvPr>
            <p:ph type="subTitle" idx="4294967295"/>
          </p:nvPr>
        </p:nvSpPr>
        <p:spPr>
          <a:xfrm flipH="1">
            <a:off x="1575224" y="849118"/>
            <a:ext cx="5768674" cy="615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400" dirty="0"/>
              <a:t>The most common form of a convolution network is to put some convolution layers together with the activation layers, followed by a pooling layer, and repeat this until the image is spatially reduced to a size small enough that it transitions to a fully-connected layer somewhere. The final fully-connection layer is the output.</a:t>
            </a:r>
            <a:endParaRPr sz="1400" dirty="0"/>
          </a:p>
        </p:txBody>
      </p:sp>
      <p:pic>
        <p:nvPicPr>
          <p:cNvPr id="2" name="图片 1">
            <a:extLst>
              <a:ext uri="{FF2B5EF4-FFF2-40B4-BE49-F238E27FC236}">
                <a16:creationId xmlns:a16="http://schemas.microsoft.com/office/drawing/2014/main" id="{9C2DC9F8-12DE-EEC0-D322-F41CAC022D2F}"/>
              </a:ext>
            </a:extLst>
          </p:cNvPr>
          <p:cNvPicPr>
            <a:picLocks noChangeAspect="1"/>
          </p:cNvPicPr>
          <p:nvPr/>
        </p:nvPicPr>
        <p:blipFill>
          <a:blip r:embed="rId3"/>
          <a:stretch>
            <a:fillRect/>
          </a:stretch>
        </p:blipFill>
        <p:spPr>
          <a:xfrm>
            <a:off x="2075335" y="3253520"/>
            <a:ext cx="4982689" cy="1889980"/>
          </a:xfrm>
          <a:prstGeom prst="rect">
            <a:avLst/>
          </a:prstGeom>
        </p:spPr>
      </p:pic>
      <p:pic>
        <p:nvPicPr>
          <p:cNvPr id="3" name="图片 2">
            <a:extLst>
              <a:ext uri="{FF2B5EF4-FFF2-40B4-BE49-F238E27FC236}">
                <a16:creationId xmlns:a16="http://schemas.microsoft.com/office/drawing/2014/main" id="{8B951F76-2B76-AB5C-C854-0BAF59D5AD36}"/>
              </a:ext>
            </a:extLst>
          </p:cNvPr>
          <p:cNvPicPr>
            <a:picLocks noChangeAspect="1"/>
          </p:cNvPicPr>
          <p:nvPr/>
        </p:nvPicPr>
        <p:blipFill>
          <a:blip r:embed="rId4"/>
          <a:stretch>
            <a:fillRect/>
          </a:stretch>
        </p:blipFill>
        <p:spPr>
          <a:xfrm>
            <a:off x="1991086" y="2430488"/>
            <a:ext cx="5274310" cy="2070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9"/>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Lenet5</a:t>
            </a:r>
            <a:endParaRPr dirty="0"/>
          </a:p>
        </p:txBody>
      </p:sp>
      <p:sp>
        <p:nvSpPr>
          <p:cNvPr id="317" name="Google Shape;317;p39"/>
          <p:cNvSpPr txBox="1">
            <a:spLocks noGrp="1"/>
          </p:cNvSpPr>
          <p:nvPr>
            <p:ph type="subTitle" idx="1"/>
          </p:nvPr>
        </p:nvSpPr>
        <p:spPr>
          <a:xfrm>
            <a:off x="619650" y="2837337"/>
            <a:ext cx="2952606"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latin typeface="Times New Roman" panose="02020603050405020304" pitchFamily="18" charset="0"/>
                <a:ea typeface="等线" panose="02010600030101010101" pitchFamily="2" charset="-122"/>
              </a:rPr>
              <a:t>T</a:t>
            </a:r>
            <a:r>
              <a:rPr lang="en-US" altLang="zh-CN" sz="1800" dirty="0">
                <a:effectLst/>
                <a:latin typeface="Times New Roman" panose="02020603050405020304" pitchFamily="18" charset="0"/>
                <a:ea typeface="等线" panose="02010600030101010101" pitchFamily="2" charset="-122"/>
              </a:rPr>
              <a:t>he first successful </a:t>
            </a:r>
            <a:r>
              <a:rPr lang="en-US" altLang="zh-CN" sz="1800" dirty="0">
                <a:latin typeface="Times New Roman" panose="02020603050405020304" pitchFamily="18" charset="0"/>
                <a:ea typeface="等线" panose="02010600030101010101" pitchFamily="2" charset="-122"/>
              </a:rPr>
              <a:t>c</a:t>
            </a:r>
            <a:r>
              <a:rPr lang="en-US" altLang="zh-CN" sz="1800" dirty="0">
                <a:effectLst/>
                <a:latin typeface="Times New Roman" panose="02020603050405020304" pitchFamily="18" charset="0"/>
                <a:ea typeface="等线" panose="02010600030101010101" pitchFamily="2" charset="-122"/>
              </a:rPr>
              <a:t>onvolutional neural network.</a:t>
            </a:r>
            <a:endParaRPr dirty="0"/>
          </a:p>
        </p:txBody>
      </p:sp>
      <p:sp>
        <p:nvSpPr>
          <p:cNvPr id="318" name="Google Shape;318;p39"/>
          <p:cNvSpPr txBox="1">
            <a:spLocks noGrp="1"/>
          </p:cNvSpPr>
          <p:nvPr>
            <p:ph type="title" idx="2"/>
          </p:nvPr>
        </p:nvSpPr>
        <p:spPr>
          <a:xfrm>
            <a:off x="4145650" y="2884438"/>
            <a:ext cx="224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40"/>
          <p:cNvSpPr txBox="1">
            <a:spLocks noGrp="1"/>
          </p:cNvSpPr>
          <p:nvPr>
            <p:ph type="title"/>
          </p:nvPr>
        </p:nvSpPr>
        <p:spPr>
          <a:xfrm>
            <a:off x="1153032" y="259154"/>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Introduction to </a:t>
            </a:r>
            <a:r>
              <a:rPr lang="en-US" sz="3600" dirty="0" err="1"/>
              <a:t>Lenet</a:t>
            </a:r>
            <a:endParaRPr sz="3600" dirty="0"/>
          </a:p>
        </p:txBody>
      </p:sp>
      <p:sp>
        <p:nvSpPr>
          <p:cNvPr id="325" name="Google Shape;325;p40"/>
          <p:cNvSpPr txBox="1">
            <a:spLocks noGrp="1"/>
          </p:cNvSpPr>
          <p:nvPr>
            <p:ph type="subTitle" idx="1"/>
          </p:nvPr>
        </p:nvSpPr>
        <p:spPr>
          <a:xfrm flipH="1">
            <a:off x="219456" y="3589655"/>
            <a:ext cx="6169152" cy="24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CN" altLang="en-US" sz="1800" dirty="0"/>
          </a:p>
          <a:p>
            <a:pPr marL="457200" lvl="0" indent="-342900" algn="l" rtl="0">
              <a:spcBef>
                <a:spcPts val="0"/>
              </a:spcBef>
              <a:spcAft>
                <a:spcPts val="0"/>
              </a:spcAft>
              <a:buClr>
                <a:schemeClr val="accent1"/>
              </a:buClr>
              <a:buSzPts val="1800"/>
              <a:buChar char="●"/>
            </a:pPr>
            <a:r>
              <a:rPr lang="en-US" sz="1800" dirty="0"/>
              <a:t>It is one of the earliest CNN, which promotes the development of deep learning. CNN is good at processing the structural information of images, in which </a:t>
            </a:r>
            <a:r>
              <a:rPr lang="en-US" sz="1800" dirty="0" err="1"/>
              <a:t>LeNet</a:t>
            </a:r>
            <a:r>
              <a:rPr lang="en-US" sz="1800" dirty="0"/>
              <a:t> is used to recognize handwritten characters.</a:t>
            </a:r>
          </a:p>
        </p:txBody>
      </p:sp>
      <p:pic>
        <p:nvPicPr>
          <p:cNvPr id="2" name="图片 1">
            <a:extLst>
              <a:ext uri="{FF2B5EF4-FFF2-40B4-BE49-F238E27FC236}">
                <a16:creationId xmlns:a16="http://schemas.microsoft.com/office/drawing/2014/main" id="{7E7D6544-053D-4728-2B14-CDD99FA962C5}"/>
              </a:ext>
            </a:extLst>
          </p:cNvPr>
          <p:cNvPicPr>
            <a:picLocks noChangeAspect="1"/>
          </p:cNvPicPr>
          <p:nvPr/>
        </p:nvPicPr>
        <p:blipFill>
          <a:blip r:embed="rId3"/>
          <a:stretch>
            <a:fillRect/>
          </a:stretch>
        </p:blipFill>
        <p:spPr>
          <a:xfrm>
            <a:off x="394304" y="1358100"/>
            <a:ext cx="7568121" cy="2427300"/>
          </a:xfrm>
          <a:prstGeom prst="rect">
            <a:avLst/>
          </a:prstGeom>
        </p:spPr>
      </p:pic>
    </p:spTree>
  </p:cSld>
  <p:clrMapOvr>
    <a:masterClrMapping/>
  </p:clrMapOvr>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TotalTime>
  <Words>2323</Words>
  <Application>Microsoft Office PowerPoint</Application>
  <PresentationFormat>全屏显示(16:9)</PresentationFormat>
  <Paragraphs>159</Paragraphs>
  <Slides>43</Slides>
  <Notes>36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43</vt:i4>
      </vt:variant>
    </vt:vector>
  </HeadingPairs>
  <TitlesOfParts>
    <vt:vector size="54" baseType="lpstr">
      <vt:lpstr>Arial</vt:lpstr>
      <vt:lpstr>Roboto Condensed Light</vt:lpstr>
      <vt:lpstr>Teko Light</vt:lpstr>
      <vt:lpstr>Fira Sans Extra Condensed Medium</vt:lpstr>
      <vt:lpstr>PingFang SC</vt:lpstr>
      <vt:lpstr>Nunito Light</vt:lpstr>
      <vt:lpstr>等线</vt:lpstr>
      <vt:lpstr>Hind Vadodara Light</vt:lpstr>
      <vt:lpstr>Times New Roman</vt:lpstr>
      <vt:lpstr>Raleway</vt:lpstr>
      <vt:lpstr>Science Fair Newsletter by Slidesgo</vt:lpstr>
      <vt:lpstr>PowerPoint 演示文稿</vt:lpstr>
      <vt:lpstr>TABLE OF CONTENTS</vt:lpstr>
      <vt:lpstr>01</vt:lpstr>
      <vt:lpstr>Concept of Convolutional neural network</vt:lpstr>
      <vt:lpstr>Three main operations</vt:lpstr>
      <vt:lpstr>The birth of CNN</vt:lpstr>
      <vt:lpstr>Neural network</vt:lpstr>
      <vt:lpstr>Lenet5</vt:lpstr>
      <vt:lpstr>Introduction to Lenet</vt:lpstr>
      <vt:lpstr>CIFAR-10 DataSet</vt:lpstr>
      <vt:lpstr>Experimental results of Lenet5</vt:lpstr>
      <vt:lpstr>03</vt:lpstr>
      <vt:lpstr>PowerPoint 演示文稿</vt:lpstr>
      <vt:lpstr>PowerPoint 演示文稿</vt:lpstr>
      <vt:lpstr>04</vt:lpstr>
      <vt:lpstr>PowerPoint 演示文稿</vt:lpstr>
      <vt:lpstr>PowerPoint 演示文稿</vt:lpstr>
      <vt:lpstr>PowerPoint 演示文稿</vt:lpstr>
      <vt:lpstr>PowerPoint 演示文稿</vt:lpstr>
      <vt:lpstr>05</vt:lpstr>
      <vt:lpstr>Why was Resnet  created? </vt:lpstr>
      <vt:lpstr>PowerPoint 演示文稿</vt:lpstr>
      <vt:lpstr>Residual Learning Unit </vt:lpstr>
      <vt:lpstr>Resnet stacks the residual learning unit </vt:lpstr>
      <vt:lpstr>Resnet v1 &amp; Resnet v2 CIFAR-10 Dataset</vt:lpstr>
      <vt:lpstr>EfficientNet</vt:lpstr>
      <vt:lpstr>Model Scaling</vt:lpstr>
      <vt:lpstr>Compound Scaling Method</vt:lpstr>
      <vt:lpstr>Compound Scaling Method</vt:lpstr>
      <vt:lpstr>EffficientNetB0</vt:lpstr>
      <vt:lpstr>EffficientNetB7</vt:lpstr>
      <vt:lpstr>Experiment Results CIFAR-10 Dataset</vt:lpstr>
      <vt:lpstr>Experiment Results CIFAR-10 Dataset</vt:lpstr>
      <vt:lpstr>Application</vt:lpstr>
      <vt:lpstr>PowerPoint 演示文稿</vt:lpstr>
      <vt:lpstr>PowerPoint 演示文稿</vt:lpstr>
      <vt:lpstr>PowerPoint 演示文稿</vt:lpstr>
      <vt:lpstr>Conclusion</vt:lpstr>
      <vt:lpstr>Reference</vt:lpstr>
      <vt:lpstr>PowerPoint 演示文稿</vt:lpstr>
      <vt:lpstr>PowerPoint 演示文稿</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GPT2-Based Poem Generator</dc:title>
  <dc:creator>钱景彬</dc:creator>
  <cp:lastModifiedBy>钱 景彬</cp:lastModifiedBy>
  <cp:revision>16</cp:revision>
  <dcterms:modified xsi:type="dcterms:W3CDTF">2022-12-18T14:54:01Z</dcterms:modified>
</cp:coreProperties>
</file>